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slideLayouts/slideLayout27.xml" ContentType="application/vnd.openxmlformats-officedocument.presentationml.slideLayout+xml"/>
  <Override PartName="/ppt/theme/theme6.xml" ContentType="application/vnd.openxmlformats-officedocument.theme+xml"/>
  <Override PartName="/ppt/slideLayouts/slideLayout2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4"/>
  </p:notesMasterIdLst>
  <p:handoutMasterIdLst>
    <p:handoutMasterId r:id="rId35"/>
  </p:handoutMasterIdLst>
  <p:sldIdLst>
    <p:sldId id="603" r:id="rId8"/>
    <p:sldId id="2152" r:id="rId9"/>
    <p:sldId id="1836" r:id="rId10"/>
    <p:sldId id="2120" r:id="rId11"/>
    <p:sldId id="2121" r:id="rId12"/>
    <p:sldId id="2122" r:id="rId13"/>
    <p:sldId id="2130" r:id="rId14"/>
    <p:sldId id="2124" r:id="rId15"/>
    <p:sldId id="2123" r:id="rId16"/>
    <p:sldId id="2126" r:id="rId17"/>
    <p:sldId id="2125" r:id="rId18"/>
    <p:sldId id="2127" r:id="rId19"/>
    <p:sldId id="2128" r:id="rId20"/>
    <p:sldId id="2151" r:id="rId21"/>
    <p:sldId id="2129" r:id="rId22"/>
    <p:sldId id="2149" r:id="rId23"/>
    <p:sldId id="2132" r:id="rId24"/>
    <p:sldId id="1903" r:id="rId25"/>
    <p:sldId id="2150" r:id="rId26"/>
    <p:sldId id="2131" r:id="rId27"/>
    <p:sldId id="2133" r:id="rId28"/>
    <p:sldId id="2134" r:id="rId29"/>
    <p:sldId id="2148" r:id="rId30"/>
    <p:sldId id="2136" r:id="rId31"/>
    <p:sldId id="2137" r:id="rId32"/>
    <p:sldId id="582" r:id="rId33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5757"/>
    <a:srgbClr val="1D1D1A"/>
    <a:srgbClr val="002165"/>
    <a:srgbClr val="FFFF00"/>
    <a:srgbClr val="E4EBEA"/>
    <a:srgbClr val="FFFFFF"/>
    <a:srgbClr val="221815"/>
    <a:srgbClr val="E9002F"/>
    <a:srgbClr val="F2F2F2"/>
    <a:srgbClr val="66B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ableStyles" Target="tableStyles.xml"/><Relationship Id="rId21" Type="http://schemas.openxmlformats.org/officeDocument/2006/relationships/slide" Target="slides/slide14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8/30/23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11T00:10:33.46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16632 7505,'55'0,"-1"0,1 0,0 0,-5 0,4 0,3 0,2 0,1 0,1 0,-1 0,0 0,1 0,1 0,1 0,0 0,0 0,0 0,-1 0,-2 0,0 0,-1 0,0 0,0 0,1 0,2 0,1 0,-2 0,1 0,2 0,0 0,2 0,-1 0,0 0,-2 0,-1 0,-3 0,10 0,-3 0,-3 0,0 0,1 0,1 0,4 0,-11 0,2 0,2 0,1 0,1 0,-1 0,0 0,-1 0,-2 0,-3 0,10 0,-4 0,-1 0,-1 0,0 0,1 0,2 0,-2 0,2 0,0 0,1 0,0 0,1 0,-1 0,-1 0,0 0,0 0,0 0,1 0,-2 0,0 0,-3 0,-1 0,5 0,-3 0,-2 0,0 0,0 0,3 0,-1 0,4 0,2 0,-2 0,-3 0,-5 0,-10 0,22 0,-15 0,10 0,-19 0,-35 0,-5 0,-13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11T00:15:15.37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16978 12457,'27'-3,"17"0,-28 3,19 0,-26 0,0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11T00:15:16.41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17095 15346,'37'-2,"1"0,-3 1,-1 0,25 1,-8 0,-12 0,-16 0,-7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11T00:15:26.74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26483 14653,'43'0,"0"0,7 0,-6 0,-10 0,25 0,-40 0,17 0,-23 0,6 0,-12 0,5 0,-3 0,1 0,1 0,-4 0,5 0,-3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11T00:15:29.06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30225 14099,'42'0,"1"0,12 0,6-4,-1-1,-14 3,-1-5,-4 2,-21 4,5-2,-21 3,-2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11T00:15:30.80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30244 13329,'42'0,"3"0,-36 0,17 0,-17 0,10 0,-13 0,3 0,3 0,-5 0,5 0,-3 0,0 0,3 0,-3 0,5 0,-6 0,13 0,-13 0,7 0,-9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11T00:15:31.99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30233 12639,'37'0,"1"0,13 0,1 0,-2 0,-8 0,21 0,-38 0,-4 0,-4 0,-9 0,-2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11T00:16:41.11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6523 7393,'63'0,"0"0,0 0,0 0,-5 0,-2 0,3 0,8 0,-16 0,5 0,5 0,2 0,1 0,1 0,-2 0,-2 0,-4 0,7 0,-4 0,-2 0,1 0,5 0,7 0,-19 0,5 0,4 0,4 0,1 0,2 0,1 0,0 0,0 0,-3 0,-1 0,-4 0,-3 0,-5 0,20 0,-7 0,-4 0,-2-1,2 2,6-1,-8 1,4 0,3 0,1 0,0 0,-2 0,-4 1,-6-1,-7 0,14-1,-11 0,6 2,-6 1,7 1,3 1,-1 0,-5-1,-10-1,6-1,-2 0,5 1,11 2,-4-1,-20-2,-16-2,-1 0,-21 0,2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11T00:10:36.11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8764 13207,'34'0,"0"0,28 0,6 0,-24 0,2 0,14 0,-17 0,9 0,6 0,5 0,6 0,2 0,3 0,1 0,-1 0,-1 0,-2 0,-4 0,-5 0,5 0,-3 0,-3 0,-2 0,0 0,2 0,2 0,5 0,4 0,-18 0,4 0,2 0,2 0,3 0,1 0,2 0,1 0,0 0,1 0,0 0,-1 0,0 0,-2 0,-1 0,-2 0,-2 0,-2 0,-4 0,12 0,-2 0,-3 0,-2 0,-2 0,0 0,-1 0,0 0,1 0,1 0,2 0,-1 0,2 0,1 0,1 0,-1 0,1 0,0 0,-2 0,0 0,-2 0,-2 0,-2 0,9 0,-1 0,-3 0,-1 0,-1 0,-1 0,-1 0,1 0,4 0,0 0,-1 0,-1 0,-1 0,-3 0,-4 0,11 0,-4 0,-4 0,-2 0,3 0,-3 0,-5 0,-1 0,-8 0,7 0,-7 0,-28 0,3 0,-9 0,1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11T00:10:37.84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17804 12920,'63'0,"-1"0,-11 0,7 0,4 0,4 0,0 0,-10 0,0 0,0 0,4 0,3 0,6 0,7 0,-28 0,3 0,3 0,3 0,3 0,1 0,3 0,2 0,1 0,1 0,2 0,-1 0,2 0,-1 0,0 0,-1 0,0 0,-2 0,-1 0,-1 0,-3 0,-2 0,9 0,-1 0,-2 0,-1 0,-1 0,-1 0,0 0,0 0,-1 0,1 0,0 0,1 0,1 0,1 0,1 0,2 0,-7 0,1 0,2 0,1 0,0 0,2 0,0 0,1 0,-1 0,1 0,0 0,0 0,-1 0,0 0,-1 0,-1 0,-1 0,-1 0,-2 0,-1 0,-2 0,10 0,-2 0,-1 0,-1 0,-1 0,-1 0,-1 0,-1 0,0 0,-2 0,0 0,-1 0,0 0,0 0,9 0,-2 0,-1 0,0 0,-2 0,-1 0,1 0,-1 0,0 0,0 0,4 0,0 0,-1 0,0 0,0 0,0 0,-1 0,1 0,0 0,2 0,3 0,0 0,1 0,-1 0,-3 0,-4 0,-4 0,-6 0,8 0,-10 0,-1 0,5 0,0 0,4 0,3 0,-1 0,-3 0,-7 0,9 0,-7 0,2 0,-1 0,3 0,-1 0,-6 0,12 0,-7 0,-11 0,-7 0,-13 0,-18 0,-5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11T00:11:31.57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3900 8711,'57'0,"0"0,0 0,1 0,-1 0,6 0,-3 0,12 0,-22 0,7 0,7 0,3 0,3 0,1 0,-2 0,-3 0,-6 0,-6 0,7 0,-9 0,-2 0,2 0,6 0,0 0,8-1,3 0,2 0,-1 0,-4-1,-7 1,-9 1,1 0,-10 0,7-2,10-3,9-2,3-1,-4 0,-12 2,-3 0,-2 0,0-2,10-1,2-2,-3 2,-11 1,-3 0,-3 1,16-2,7 0,-9 3,-21 2,0 1,9-1,4 0,-4 1,23 2,-3-4,0 1,-3 3,1-4,-1 1,-2 3,0-1,0 0,-1 2,-15-2,-2 0,-4 1,17-6,-32 6,14-3,-28 4,2 0,-6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11T00:12:35.82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14545 10835,'65'0,"-4"0,-17 0,13 0,6 0,-1 0,-6 0,6 0,-5 0,9 0,-13 0,8 0,4 0,3 0,-2 0,-2 0,-7 0,8 0,-5 0,-1 0,4 0,-7 0,3 0,3 0,-1 0,-3 0,-4 0,0 0,-5 0,1 0,7 0,-3 0,6 0,5 0,3 0,1 0,-3 0,-3 0,-7 0,12 1,-7-1,0 0,9-1,-16 0,6 0,5-1,2-1,1 1,-1 0,-4 0,-4 0,-7 0,10 1,-8 1,-3-1,3-1,5-1,2-2,-1 0,-4 1,6-1,-4 1,-6 0,-5 3,-2-1,10-4,4-1,-7 1,-18 3,-1 0,15-2,-2-1,-9-4,27 1,-38 0,18 4,-20 2,-2 3,12 0,-16 0,12 0,-17 0,3-3,-12 0,2-4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11T00:13:12.41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2679 2205,'48'3,"-10"-2,13 0,10-1,5 0,1 0,-3 1,-7-1,0 0,-6 0,0 0,5 0,10 0,-16 0,6 0,5 0,5 0,4 0,2 0,2 0,1 0,0 0,-1 0,-2 0,-2 0,-5 0,-3 0,-7 0,15 0,-8 0,-4 0,-2 0,1 0,4 0,6 0,-11 0,6 0,4 0,3 0,2 0,1 0,0 0,-2 0,-3 0,-3 0,-5 0,-6 0,-8 0,30 0,-15 0,2 0,2 0,6 0,-7 0,-20 0,-17 0,-4 0,-21 0,-1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11T00:13:18.53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5381 4725,'64'0,"-1"0,1 0,-1 0,1 0,-3 0,5 0,4 0,0 0,1 0,-2 0,-3 0,-6 0,4 0,-7 0,-1 0,2 0,9 0,-14 0,4 0,5 0,3 0,1 0,2 0,-1 0,-2 0,-2 0,-4 0,-4 0,8 0,-6 0,-2 0,-1 0,2 0,6 0,-7 0,5 0,4 0,1 0,2 0,-2 0,-1 0,-4 0,-5 0,-7 0,12 0,-10 0,-1 0,5 0,3 0,8 0,2 0,-3 0,-7 0,-13 0,-8 0,-4 0,16 0,6 0,-10 0,-3 0,-6 0,-2 0,-9 0,5 0,-18 0,-1 0,-4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11T00:15:13.80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17007 7257,'54'0,"-12"0,9 0,-4 0,0 0,3 0,7 0,12 0,-1 0,-10 0,-6 0,-3 0,10 0,4 0,-14 0,-15 0,1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11T00:15:14.64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16987 9722,'49'1,"0"1,-3-1,2 0,-6 0,24-1,-19 0,-8 0,-25 0,-7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8/30/23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147604"/>
            <a:ext cx="10963473" cy="520747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209878"/>
            <a:ext cx="10963473" cy="502743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888278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79570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811496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147604"/>
            <a:ext cx="10963473" cy="520747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17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2023/8/30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1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0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56" r:id="rId4"/>
    <p:sldLayoutId id="2147483957" r:id="rId5"/>
    <p:sldLayoutId id="2147483958" r:id="rId6"/>
    <p:sldLayoutId id="2147483959" r:id="rId7"/>
    <p:sldLayoutId id="2147483973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0.xml"/><Relationship Id="rId6" Type="http://schemas.openxmlformats.org/officeDocument/2006/relationships/customXml" Target="../ink/ink3.xml"/><Relationship Id="rId5" Type="http://schemas.openxmlformats.org/officeDocument/2006/relationships/image" Target="../media/image13.png"/><Relationship Id="rId4" Type="http://schemas.openxmlformats.org/officeDocument/2006/relationships/customXml" Target="../ink/ink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customXml" Target="../ink/ink10.xml"/><Relationship Id="rId18" Type="http://schemas.openxmlformats.org/officeDocument/2006/relationships/image" Target="../media/image29.png"/><Relationship Id="rId3" Type="http://schemas.openxmlformats.org/officeDocument/2006/relationships/image" Target="../media/image19.png"/><Relationship Id="rId21" Type="http://schemas.openxmlformats.org/officeDocument/2006/relationships/customXml" Target="../ink/ink14.xml"/><Relationship Id="rId7" Type="http://schemas.openxmlformats.org/officeDocument/2006/relationships/customXml" Target="../ink/ink7.xml"/><Relationship Id="rId12" Type="http://schemas.openxmlformats.org/officeDocument/2006/relationships/image" Target="../media/image26.png"/><Relationship Id="rId17" Type="http://schemas.openxmlformats.org/officeDocument/2006/relationships/customXml" Target="../ink/ink12.xml"/><Relationship Id="rId2" Type="http://schemas.openxmlformats.org/officeDocument/2006/relationships/image" Target="../media/image23.png"/><Relationship Id="rId16" Type="http://schemas.openxmlformats.org/officeDocument/2006/relationships/image" Target="../media/image28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11" Type="http://schemas.openxmlformats.org/officeDocument/2006/relationships/customXml" Target="../ink/ink9.xml"/><Relationship Id="rId24" Type="http://schemas.openxmlformats.org/officeDocument/2006/relationships/image" Target="../media/image32.png"/><Relationship Id="rId5" Type="http://schemas.openxmlformats.org/officeDocument/2006/relationships/customXml" Target="../ink/ink6.xml"/><Relationship Id="rId15" Type="http://schemas.openxmlformats.org/officeDocument/2006/relationships/customXml" Target="../ink/ink11.xml"/><Relationship Id="rId23" Type="http://schemas.openxmlformats.org/officeDocument/2006/relationships/customXml" Target="../ink/ink15.xml"/><Relationship Id="rId10" Type="http://schemas.openxmlformats.org/officeDocument/2006/relationships/image" Target="../media/image25.png"/><Relationship Id="rId19" Type="http://schemas.openxmlformats.org/officeDocument/2006/relationships/customXml" Target="../ink/ink13.xml"/><Relationship Id="rId4" Type="http://schemas.openxmlformats.org/officeDocument/2006/relationships/image" Target="../media/image21.png"/><Relationship Id="rId9" Type="http://schemas.openxmlformats.org/officeDocument/2006/relationships/customXml" Target="../ink/ink8.xml"/><Relationship Id="rId14" Type="http://schemas.openxmlformats.org/officeDocument/2006/relationships/image" Target="../media/image27.png"/><Relationship Id="rId22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12430" y="2808837"/>
            <a:ext cx="2045167" cy="995906"/>
          </a:xfrm>
          <a:prstGeom prst="rect">
            <a:avLst/>
          </a:prstGeom>
          <a:solidFill>
            <a:srgbClr val="E4EBEA">
              <a:alpha val="50196"/>
            </a:srgbClr>
          </a:solidFill>
        </p:spPr>
        <p:txBody>
          <a:bodyPr anchor="ctr"/>
          <a:lstStyle/>
          <a:p>
            <a:r>
              <a:rPr lang="en-US" altLang="zh-CN" sz="4800" dirty="0">
                <a:solidFill>
                  <a:srgbClr val="1D1D1A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rgbClr val="1D1D1A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562" y="3069652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7B330C0-432A-884E-91CA-41575524352A}"/>
              </a:ext>
            </a:extLst>
          </p:cNvPr>
          <p:cNvSpPr/>
          <p:nvPr/>
        </p:nvSpPr>
        <p:spPr>
          <a:xfrm>
            <a:off x="529395" y="807475"/>
            <a:ext cx="8494097" cy="1569660"/>
          </a:xfrm>
          <a:prstGeom prst="rect">
            <a:avLst/>
          </a:prstGeom>
          <a:solidFill>
            <a:srgbClr val="E4EBEA">
              <a:alpha val="69804"/>
            </a:srgbClr>
          </a:solidFill>
        </p:spPr>
        <p:txBody>
          <a:bodyPr wrap="square">
            <a:spAutoFit/>
          </a:bodyPr>
          <a:lstStyle/>
          <a:p>
            <a:r>
              <a:rPr lang="en-US" altLang="zh-CN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SIMD</a:t>
            </a:r>
            <a:r>
              <a:rPr lang="zh-CN" altLang="en-US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vs</a:t>
            </a:r>
            <a:r>
              <a:rPr lang="zh-CN" altLang="en-US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SIMT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2.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SIMT</a:t>
            </a: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单指令多线程</a:t>
            </a:r>
          </a:p>
        </p:txBody>
      </p:sp>
    </p:spTree>
    <p:extLst>
      <p:ext uri="{BB962C8B-B14F-4D97-AF65-F5344CB8AC3E}">
        <p14:creationId xmlns:p14="http://schemas.microsoft.com/office/powerpoint/2010/main" val="4282701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6D6D6FC-DD45-914A-BE7C-164BB0935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SIMT:</a:t>
            </a:r>
            <a:r>
              <a:rPr lang="zh-CN" altLang="en-US" dirty="0"/>
              <a:t> </a:t>
            </a:r>
            <a:r>
              <a:rPr lang="en-US" altLang="zh-CN" dirty="0"/>
              <a:t>Single Instruction</a:t>
            </a:r>
            <a:r>
              <a:rPr lang="zh-CN" altLang="en-US" dirty="0"/>
              <a:t> </a:t>
            </a:r>
            <a:r>
              <a:rPr lang="en-US" altLang="zh-CN" dirty="0"/>
              <a:t>Multiple Threads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205C246-8305-4849-B56A-C5A3803D7D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3001623"/>
          </a:xfrm>
        </p:spPr>
        <p:txBody>
          <a:bodyPr/>
          <a:lstStyle/>
          <a:p>
            <a:r>
              <a:rPr lang="en-US" altLang="zh-CN" dirty="0"/>
              <a:t>SIMT</a:t>
            </a:r>
            <a:r>
              <a:rPr lang="zh-CN" altLang="en-US" dirty="0"/>
              <a:t> 是 </a:t>
            </a:r>
            <a:r>
              <a:rPr lang="en-US" altLang="zh-CN" dirty="0"/>
              <a:t>NVIDIA</a:t>
            </a:r>
            <a:r>
              <a:rPr lang="zh-CN" altLang="en-US" dirty="0"/>
              <a:t> 提出基于 </a:t>
            </a:r>
            <a:r>
              <a:rPr lang="en-US" altLang="zh-CN" dirty="0"/>
              <a:t>GPU</a:t>
            </a:r>
            <a:r>
              <a:rPr lang="zh-CN" altLang="en-US" dirty="0"/>
              <a:t> 的新概念。二者都通过将同样的指令广播给多个执行单元来实现并行。主要的不同在于 </a:t>
            </a:r>
            <a:r>
              <a:rPr lang="en-US" altLang="zh-CN" dirty="0"/>
              <a:t>SIMD</a:t>
            </a:r>
            <a:r>
              <a:rPr lang="zh-CN" altLang="en-US" dirty="0"/>
              <a:t> 要求所有的 </a:t>
            </a:r>
            <a:r>
              <a:rPr lang="en-US" altLang="zh-CN" dirty="0"/>
              <a:t>vector element</a:t>
            </a:r>
            <a:r>
              <a:rPr lang="zh-CN" altLang="en-US" dirty="0"/>
              <a:t> 在统一的同步组里（一个线程内）同步执行，而 </a:t>
            </a:r>
            <a:r>
              <a:rPr lang="en-US" altLang="zh-CN" dirty="0"/>
              <a:t>SIMT</a:t>
            </a:r>
            <a:r>
              <a:rPr lang="zh-CN" altLang="en-US" dirty="0"/>
              <a:t> 允许多个线程在一个 </a:t>
            </a:r>
            <a:r>
              <a:rPr lang="en-US" altLang="zh-CN" dirty="0"/>
              <a:t>warp</a:t>
            </a:r>
            <a:r>
              <a:rPr lang="zh-CN" altLang="en-US" dirty="0"/>
              <a:t> 中独立执行。</a:t>
            </a:r>
            <a:endParaRPr lang="en-US" altLang="zh-CN" dirty="0"/>
          </a:p>
          <a:p>
            <a:r>
              <a:rPr lang="en-US" altLang="zh-CN" dirty="0"/>
              <a:t>SIMT</a:t>
            </a:r>
            <a:r>
              <a:rPr lang="zh-CN" altLang="en-US" dirty="0"/>
              <a:t> 类似 </a:t>
            </a:r>
            <a:r>
              <a:rPr lang="en-US" altLang="zh-CN" dirty="0"/>
              <a:t>CPU</a:t>
            </a:r>
            <a:r>
              <a:rPr lang="zh-CN" altLang="en-US" dirty="0"/>
              <a:t> 上的多线程。最简单的理解 </a:t>
            </a:r>
            <a:r>
              <a:rPr lang="en-US" altLang="zh-CN" dirty="0"/>
              <a:t>SIMT</a:t>
            </a:r>
            <a:r>
              <a:rPr lang="zh-CN" altLang="en-US" dirty="0"/>
              <a:t> 在多个计算核心 </a:t>
            </a:r>
            <a:r>
              <a:rPr lang="en-US" altLang="zh-CN" dirty="0"/>
              <a:t>core</a:t>
            </a:r>
            <a:r>
              <a:rPr lang="zh-CN" altLang="en-US" dirty="0"/>
              <a:t> 系统，每一个 </a:t>
            </a:r>
            <a:r>
              <a:rPr lang="en-US" altLang="zh-CN" dirty="0"/>
              <a:t>core</a:t>
            </a:r>
            <a:r>
              <a:rPr lang="zh-CN" altLang="en-US" dirty="0"/>
              <a:t> 有独立的寄存器文件 </a:t>
            </a:r>
            <a:r>
              <a:rPr lang="en-US" altLang="zh-CN" dirty="0"/>
              <a:t>RF</a:t>
            </a:r>
            <a:r>
              <a:rPr lang="zh-CN" altLang="en-US" dirty="0"/>
              <a:t>、计算单元 </a:t>
            </a:r>
            <a:r>
              <a:rPr lang="en-US" altLang="zh-CN" dirty="0"/>
              <a:t>ALU</a:t>
            </a:r>
            <a:r>
              <a:rPr lang="zh-CN" altLang="en-US" dirty="0"/>
              <a:t>，但是没有独立指令缓存 </a:t>
            </a:r>
            <a:r>
              <a:rPr lang="en-US" altLang="zh-CN" dirty="0"/>
              <a:t>instruction cache</a:t>
            </a:r>
            <a:r>
              <a:rPr lang="zh-CN" altLang="en-US" dirty="0"/>
              <a:t>、解码器、</a:t>
            </a:r>
            <a:r>
              <a:rPr lang="en-US" altLang="zh-CN" dirty="0"/>
              <a:t>Program Counter register</a:t>
            </a:r>
            <a:r>
              <a:rPr lang="zh-CN" altLang="en-US" dirty="0"/>
              <a:t>，命令从统一的 </a:t>
            </a:r>
            <a:r>
              <a:rPr lang="en-US" altLang="zh-CN" dirty="0"/>
              <a:t>Instruction cache</a:t>
            </a:r>
            <a:r>
              <a:rPr lang="zh-CN" altLang="en-US" dirty="0"/>
              <a:t> 广播给多个 </a:t>
            </a:r>
            <a:r>
              <a:rPr lang="en-US" altLang="zh-CN" dirty="0"/>
              <a:t>SIMT core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3BEDCAD5-2D48-5944-995D-B07D9800BA81}"/>
              </a:ext>
            </a:extLst>
          </p:cNvPr>
          <p:cNvSpPr txBox="1">
            <a:spLocks/>
          </p:cNvSpPr>
          <p:nvPr/>
        </p:nvSpPr>
        <p:spPr>
          <a:xfrm>
            <a:off x="586849" y="5139562"/>
            <a:ext cx="10963473" cy="103390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PS</a:t>
            </a:r>
            <a:r>
              <a:rPr lang="zh-CN" altLang="en-US" dirty="0"/>
              <a:t>：所有 </a:t>
            </a:r>
            <a:r>
              <a:rPr lang="en-US" altLang="zh-CN" dirty="0"/>
              <a:t>core</a:t>
            </a:r>
            <a:r>
              <a:rPr lang="zh-CN" altLang="en-US" dirty="0"/>
              <a:t> 各自独立，在不同的数据上执行相同的计算操作，即执行命令相同。多个线程各有各的处理单元，和 </a:t>
            </a:r>
            <a:r>
              <a:rPr lang="en-US" altLang="zh-CN" dirty="0"/>
              <a:t>SIMD</a:t>
            </a:r>
            <a:r>
              <a:rPr lang="zh-CN" altLang="en-US" dirty="0"/>
              <a:t> 公用一个 </a:t>
            </a:r>
            <a:r>
              <a:rPr lang="en-US" altLang="zh-CN" dirty="0"/>
              <a:t>ALU</a:t>
            </a:r>
            <a:r>
              <a:rPr lang="zh-CN" altLang="en-US" dirty="0"/>
              <a:t> 不同。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6508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B11CDCF-769D-DA4A-A345-413774BF4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SIMT</a:t>
            </a:r>
            <a:r>
              <a:rPr lang="zh-CN" altLang="en-US" dirty="0"/>
              <a:t> 计算本质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5977302-FCFC-8142-9594-E2C24CBBF1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86599"/>
            <a:ext cx="10963473" cy="4994910"/>
          </a:xfrm>
        </p:spPr>
        <p:txBody>
          <a:bodyPr/>
          <a:lstStyle/>
          <a:p>
            <a:r>
              <a:rPr lang="zh-CN" altLang="en-US" dirty="0"/>
              <a:t>假设有两个等长数组，需要每个元素</a:t>
            </a:r>
            <a:r>
              <a:rPr lang="zh-CN" altLang="en-US"/>
              <a:t>逐一对应相乘。</a:t>
            </a:r>
            <a:r>
              <a:rPr lang="en-US" altLang="zh-CN" dirty="0"/>
              <a:t>SIMT</a:t>
            </a:r>
            <a:r>
              <a:rPr lang="zh-CN" altLang="en-US" dirty="0"/>
              <a:t> 给每个元素分配一个线程，一个线程只需要完成一个元素的加法，所有线程并发</a:t>
            </a:r>
            <a:r>
              <a:rPr lang="en-US" altLang="zh-CN" dirty="0"/>
              <a:t>(Concurrent)</a:t>
            </a:r>
            <a:r>
              <a:rPr lang="zh-CN" altLang="en-US" dirty="0"/>
              <a:t>执行完成后，两个数组的相加就完成。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6FBC04-DD7D-CB48-8F36-D42281743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1929" y="2348473"/>
            <a:ext cx="5587527" cy="400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927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EBF2CF-E498-5148-8090-78C270435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SIMT</a:t>
            </a:r>
            <a:r>
              <a:rPr kumimoji="1" lang="zh-CN" altLang="en-US" dirty="0"/>
              <a:t> 硬件结构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77BA65-946B-C147-8BE2-0598DAB834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23537"/>
            <a:ext cx="4200613" cy="4994910"/>
          </a:xfrm>
        </p:spPr>
        <p:txBody>
          <a:bodyPr/>
          <a:lstStyle/>
          <a:p>
            <a:r>
              <a:rPr lang="en-US" altLang="zh-CN" dirty="0"/>
              <a:t>SIMT</a:t>
            </a:r>
            <a:r>
              <a:rPr lang="zh-CN" altLang="en-US" dirty="0"/>
              <a:t> 提供一个多核系统，每个核有独立的寄存器文件 </a:t>
            </a:r>
            <a:r>
              <a:rPr lang="en-US" altLang="zh-CN" dirty="0"/>
              <a:t>RF</a:t>
            </a:r>
            <a:r>
              <a:rPr lang="zh-CN" altLang="en-US" dirty="0"/>
              <a:t>、</a:t>
            </a:r>
            <a:r>
              <a:rPr lang="en-US" altLang="zh-CN" dirty="0"/>
              <a:t>ALU</a:t>
            </a:r>
            <a:r>
              <a:rPr lang="zh-CN" altLang="en-US" dirty="0"/>
              <a:t>、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r>
              <a:rPr lang="zh-CN" altLang="en-US" dirty="0"/>
              <a:t>，但是只有一个 </a:t>
            </a:r>
            <a:r>
              <a:rPr lang="en-US" altLang="zh-CN" dirty="0"/>
              <a:t>Program Counter</a:t>
            </a:r>
            <a:r>
              <a:rPr lang="zh-CN" altLang="en-US" dirty="0"/>
              <a:t>寄存器、一个指令</a:t>
            </a:r>
            <a:r>
              <a:rPr lang="en-US" altLang="zh-CN" dirty="0"/>
              <a:t>Cache</a:t>
            </a:r>
            <a:r>
              <a:rPr lang="zh-CN" altLang="en-US" dirty="0"/>
              <a:t>和一个译码器，指令被同时广播给所有的 </a:t>
            </a:r>
            <a:r>
              <a:rPr lang="en-US" altLang="zh-CN" dirty="0"/>
              <a:t>SIMT</a:t>
            </a:r>
            <a:r>
              <a:rPr lang="zh-CN" altLang="en-US" dirty="0"/>
              <a:t> 核。</a:t>
            </a:r>
            <a:endParaRPr lang="en-US" altLang="zh-CN"/>
          </a:p>
          <a:p>
            <a:r>
              <a:rPr lang="zh-CN" altLang="en-US"/>
              <a:t>以 </a:t>
            </a:r>
            <a:r>
              <a:rPr lang="en-US" altLang="zh-CN" dirty="0"/>
              <a:t>GPU</a:t>
            </a:r>
            <a:r>
              <a:rPr lang="zh-CN" altLang="en-US" dirty="0"/>
              <a:t> 为例：由多个 </a:t>
            </a:r>
            <a:r>
              <a:rPr lang="en-US" altLang="zh-CN" dirty="0"/>
              <a:t>SIMT Core Cluster</a:t>
            </a:r>
            <a:r>
              <a:rPr lang="zh-CN" altLang="en-US" dirty="0"/>
              <a:t> 组成，每个</a:t>
            </a:r>
            <a:r>
              <a:rPr lang="en-US" altLang="zh-CN" dirty="0"/>
              <a:t>SIMT Core Cluster</a:t>
            </a:r>
            <a:r>
              <a:rPr lang="zh-CN" altLang="en-US" dirty="0"/>
              <a:t> 由多个</a:t>
            </a:r>
            <a:r>
              <a:rPr lang="en-US" altLang="zh-CN" dirty="0"/>
              <a:t> Core</a:t>
            </a:r>
            <a:r>
              <a:rPr lang="zh-CN" altLang="en-US" dirty="0"/>
              <a:t> 构成，</a:t>
            </a:r>
            <a:r>
              <a:rPr lang="en-US" altLang="zh-CN" dirty="0"/>
              <a:t>Core</a:t>
            </a:r>
            <a:r>
              <a:rPr lang="zh-CN" altLang="en-US" dirty="0"/>
              <a:t> 中有多个 </a:t>
            </a:r>
            <a:r>
              <a:rPr lang="en-US" altLang="zh-CN" dirty="0"/>
              <a:t>Thread Block</a:t>
            </a:r>
            <a:r>
              <a:rPr lang="zh-CN" altLang="en-US" dirty="0"/>
              <a:t>。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AEC205-A1ED-F244-ADB0-B05DD0603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3608" y="1466742"/>
            <a:ext cx="64135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09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1576440-96CC-F946-B116-D77514D1D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SIMT</a:t>
            </a:r>
            <a:r>
              <a:rPr lang="zh-CN" altLang="en-US" dirty="0"/>
              <a:t> 硬件核心流水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EDA4A72-2E39-654A-8892-DF6A3F2B89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47604"/>
            <a:ext cx="10769939" cy="5207476"/>
          </a:xfrm>
        </p:spPr>
        <p:txBody>
          <a:bodyPr/>
          <a:lstStyle/>
          <a:p>
            <a:r>
              <a:rPr lang="en-US" altLang="zh-CN" dirty="0"/>
              <a:t>GPU</a:t>
            </a:r>
            <a:r>
              <a:rPr lang="zh-CN" altLang="en-US" dirty="0"/>
              <a:t> 的 </a:t>
            </a:r>
            <a:r>
              <a:rPr lang="en-US" altLang="zh-CN" dirty="0"/>
              <a:t>SIMT</a:t>
            </a:r>
            <a:r>
              <a:rPr lang="zh-CN" altLang="en-US" dirty="0"/>
              <a:t> 流水线可以被分为 </a:t>
            </a:r>
            <a:r>
              <a:rPr lang="en-US" altLang="zh-CN" dirty="0"/>
              <a:t>SIMT front-end</a:t>
            </a:r>
            <a:r>
              <a:rPr lang="zh-CN" altLang="en-US" dirty="0"/>
              <a:t> 和 </a:t>
            </a:r>
            <a:r>
              <a:rPr lang="en-US" altLang="zh-CN" dirty="0"/>
              <a:t>SIMD back-end</a:t>
            </a:r>
            <a:r>
              <a:rPr lang="zh-CN" altLang="en-US" dirty="0"/>
              <a:t>。流水线中存在三个调度循环：取指循环、指令发射循环和寄存器访问循环。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取</a:t>
            </a:r>
            <a:r>
              <a:rPr lang="zh-CN" altLang="en-US" sz="1800" dirty="0"/>
              <a:t>指循环包含 </a:t>
            </a:r>
            <a:r>
              <a:rPr lang="en-US" altLang="zh-CN" sz="1800" dirty="0"/>
              <a:t>Fetch</a:t>
            </a:r>
            <a:r>
              <a:rPr lang="zh-CN" altLang="en-US" sz="1800" dirty="0"/>
              <a:t>、</a:t>
            </a:r>
            <a:r>
              <a:rPr lang="en-US" altLang="zh-CN" sz="1800" dirty="0"/>
              <a:t>I-Cache</a:t>
            </a:r>
            <a:r>
              <a:rPr lang="zh-CN" altLang="en-US" sz="1800" dirty="0"/>
              <a:t>、</a:t>
            </a:r>
            <a:r>
              <a:rPr lang="en-US" altLang="zh-CN" sz="1800" dirty="0"/>
              <a:t>Decode</a:t>
            </a:r>
            <a:r>
              <a:rPr lang="zh-CN" altLang="en-US" sz="1800" dirty="0"/>
              <a:t>和</a:t>
            </a:r>
            <a:r>
              <a:rPr lang="en-US" altLang="zh-CN" sz="1800" dirty="0"/>
              <a:t>I-Buffer</a:t>
            </a:r>
            <a:r>
              <a:rPr lang="zh-CN" altLang="en-US" sz="1800" dirty="0"/>
              <a:t>四个阶段；</a:t>
            </a:r>
            <a:endParaRPr lang="en-US" altLang="zh-CN" sz="18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1800" dirty="0"/>
              <a:t>指令发射循环包含 </a:t>
            </a:r>
            <a:r>
              <a:rPr lang="en-US" altLang="zh-CN" sz="1800" dirty="0"/>
              <a:t>I-Buffer</a:t>
            </a:r>
            <a:r>
              <a:rPr lang="zh-CN" altLang="en-US" sz="1800" dirty="0"/>
              <a:t>、</a:t>
            </a:r>
            <a:r>
              <a:rPr lang="en-US" altLang="zh-CN" sz="1800" dirty="0"/>
              <a:t>Score Board</a:t>
            </a:r>
            <a:r>
              <a:rPr lang="zh-CN" altLang="en-US" sz="1800" dirty="0"/>
              <a:t>、</a:t>
            </a:r>
            <a:r>
              <a:rPr lang="en-US" altLang="zh-CN" sz="1800" dirty="0"/>
              <a:t>Issue</a:t>
            </a:r>
            <a:r>
              <a:rPr lang="zh-CN" altLang="en-US" sz="1800" dirty="0"/>
              <a:t>和</a:t>
            </a:r>
            <a:r>
              <a:rPr lang="en-US" altLang="zh-CN" sz="1800" dirty="0"/>
              <a:t>SIMT-Stack</a:t>
            </a:r>
            <a:r>
              <a:rPr lang="zh-CN" altLang="en-US" sz="1800" dirty="0"/>
              <a:t>四个阶段；</a:t>
            </a:r>
            <a:endParaRPr lang="en-US" altLang="zh-CN" sz="18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1800" dirty="0"/>
              <a:t>寄存器访问循环包含 </a:t>
            </a:r>
            <a:r>
              <a:rPr lang="en-US" altLang="zh-CN" sz="1800" dirty="0"/>
              <a:t>Operand Collector</a:t>
            </a:r>
            <a:r>
              <a:rPr lang="zh-CN" altLang="en-US" sz="1800" dirty="0"/>
              <a:t>、</a:t>
            </a:r>
            <a:r>
              <a:rPr lang="en-US" altLang="zh-CN" sz="1800" dirty="0"/>
              <a:t>ALU</a:t>
            </a:r>
            <a:r>
              <a:rPr lang="zh-CN" altLang="en-US" sz="1800" dirty="0"/>
              <a:t> 和 </a:t>
            </a:r>
            <a:r>
              <a:rPr lang="en-US" altLang="zh-CN" sz="1800" dirty="0"/>
              <a:t>Memory</a:t>
            </a:r>
            <a:r>
              <a:rPr lang="zh-CN" altLang="en-US" sz="1800" dirty="0"/>
              <a:t> 三个阶段；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C8E65DD-E7A3-5E42-A66C-8876CD6CC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0554" y="3768421"/>
            <a:ext cx="8930780" cy="258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250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1576440-96CC-F946-B116-D77514D1D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SIMT</a:t>
            </a:r>
            <a:r>
              <a:rPr lang="zh-CN" altLang="en-US" dirty="0"/>
              <a:t> 硬件核心流水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7170706-B9B4-9245-98CF-398A94573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5942" y="1220532"/>
            <a:ext cx="9024878" cy="507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608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6F99C59-B7BD-844A-A405-F47BD89A2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SIMD</a:t>
            </a:r>
            <a:r>
              <a:rPr lang="zh-CN" altLang="en-US" dirty="0"/>
              <a:t> 和 </a:t>
            </a:r>
            <a:r>
              <a:rPr lang="en-US" altLang="zh-CN" dirty="0"/>
              <a:t>SIMT</a:t>
            </a:r>
            <a:r>
              <a:rPr lang="zh-CN" altLang="en-US" dirty="0"/>
              <a:t> 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FB39B1-9E74-3A46-9007-E08D0B0AF7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SIMT</a:t>
            </a:r>
            <a:r>
              <a:rPr lang="zh-CN" altLang="en-US" dirty="0"/>
              <a:t> 与</a:t>
            </a:r>
            <a:r>
              <a:rPr lang="en-US" altLang="zh-CN" dirty="0"/>
              <a:t>SIMD</a:t>
            </a:r>
            <a:r>
              <a:rPr lang="zh-CN" altLang="en-US" dirty="0"/>
              <a:t> 本质相同，都是单指令多数据。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SIMT</a:t>
            </a:r>
            <a:r>
              <a:rPr lang="zh-CN" altLang="en-US" dirty="0"/>
              <a:t> 形式上多线程，本质上硬件执行还是单线程。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SIMT</a:t>
            </a:r>
            <a:r>
              <a:rPr lang="zh-CN" altLang="en-US" dirty="0"/>
              <a:t> 比 </a:t>
            </a:r>
            <a:r>
              <a:rPr lang="en-US" altLang="zh-CN" dirty="0"/>
              <a:t>SIMD</a:t>
            </a:r>
            <a:r>
              <a:rPr lang="zh-CN" altLang="en-US" dirty="0"/>
              <a:t> 更灵活，允许一条指令对数据分开寻址；</a:t>
            </a:r>
            <a:r>
              <a:rPr lang="en-US" altLang="zh-CN" dirty="0"/>
              <a:t>SIMD</a:t>
            </a:r>
            <a:r>
              <a:rPr lang="zh-CN" altLang="en-US" dirty="0"/>
              <a:t>是必须连续连续取址。</a:t>
            </a:r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Anyway</a:t>
            </a:r>
            <a:r>
              <a:rPr lang="zh-CN" altLang="en-US" dirty="0"/>
              <a:t>，</a:t>
            </a:r>
            <a:r>
              <a:rPr lang="en-US" altLang="zh-CN" dirty="0"/>
              <a:t>SIMT</a:t>
            </a:r>
            <a:r>
              <a:rPr lang="zh-CN" altLang="en-US" dirty="0"/>
              <a:t> 是 </a:t>
            </a:r>
            <a:r>
              <a:rPr lang="en-US" altLang="zh-CN" dirty="0"/>
              <a:t>SIMD</a:t>
            </a:r>
            <a:r>
              <a:rPr lang="zh-CN" altLang="en-US" dirty="0"/>
              <a:t> 的一种推广，编程模式上更加灵活。</a:t>
            </a:r>
          </a:p>
        </p:txBody>
      </p:sp>
    </p:spTree>
    <p:extLst>
      <p:ext uri="{BB962C8B-B14F-4D97-AF65-F5344CB8AC3E}">
        <p14:creationId xmlns:p14="http://schemas.microsoft.com/office/powerpoint/2010/main" val="1452069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3.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NVIDIA</a:t>
            </a:r>
          </a:p>
          <a:p>
            <a:pPr>
              <a:lnSpc>
                <a:spcPct val="130000"/>
              </a:lnSpc>
            </a:pP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CUDA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实现</a:t>
            </a:r>
          </a:p>
        </p:txBody>
      </p:sp>
    </p:spTree>
    <p:extLst>
      <p:ext uri="{BB962C8B-B14F-4D97-AF65-F5344CB8AC3E}">
        <p14:creationId xmlns:p14="http://schemas.microsoft.com/office/powerpoint/2010/main" val="3444996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5DB7C96-86E3-CD43-8CED-09E7F7423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线程分层执行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421EC8-6F7A-334B-BA58-AEDD05B268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856" y="1628800"/>
            <a:ext cx="2964079" cy="39521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F7EB6D2-30FD-F549-B706-02AEF410E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856" y="1628800"/>
            <a:ext cx="2964078" cy="3952105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D18D06A5-BFF9-EA4C-A106-3106C3CDCE6D}"/>
              </a:ext>
            </a:extLst>
          </p:cNvPr>
          <p:cNvSpPr txBox="1">
            <a:spLocks/>
          </p:cNvSpPr>
          <p:nvPr/>
        </p:nvSpPr>
        <p:spPr>
          <a:xfrm>
            <a:off x="5831966" y="1285075"/>
            <a:ext cx="4176464" cy="589190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kumimoji="1" lang="zh-CN" altLang="en-US" dirty="0">
                <a:latin typeface="Gill Sans MT" panose="020B0502020104020203" pitchFamily="34" charset="0"/>
              </a:rPr>
              <a:t>网格 </a:t>
            </a:r>
            <a:r>
              <a:rPr kumimoji="1" lang="en-US" altLang="zh-CN" dirty="0">
                <a:latin typeface="Gill Sans MT" panose="020B0502020104020203" pitchFamily="34" charset="0"/>
              </a:rPr>
              <a:t>Grid</a:t>
            </a:r>
            <a:r>
              <a:rPr kumimoji="1" lang="zh-CN" altLang="en-US" dirty="0">
                <a:latin typeface="Gill Sans MT" panose="020B0502020104020203" pitchFamily="34" charset="0"/>
              </a:rPr>
              <a:t> 表示所有要执行的任务</a:t>
            </a:r>
            <a:endParaRPr kumimoji="1" lang="en-US" altLang="zh-CN" dirty="0">
              <a:latin typeface="Gill Sans MT" panose="020B0502020104020203" pitchFamily="34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82A012A-6E61-8042-AE42-11B733FEDE5C}"/>
              </a:ext>
            </a:extLst>
          </p:cNvPr>
          <p:cNvSpPr txBox="1">
            <a:spLocks/>
          </p:cNvSpPr>
          <p:nvPr/>
        </p:nvSpPr>
        <p:spPr>
          <a:xfrm>
            <a:off x="4499818" y="2895614"/>
            <a:ext cx="6840760" cy="589190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kumimoji="1" lang="zh-CN" altLang="en-US" dirty="0">
                <a:latin typeface="Gill Sans MT" panose="020B0502020104020203" pitchFamily="34" charset="0"/>
              </a:rPr>
              <a:t>网格 </a:t>
            </a:r>
            <a:r>
              <a:rPr kumimoji="1" lang="en-US" altLang="zh-CN" dirty="0">
                <a:latin typeface="Gill Sans MT" panose="020B0502020104020203" pitchFamily="34" charset="0"/>
              </a:rPr>
              <a:t>Grid</a:t>
            </a:r>
            <a:r>
              <a:rPr kumimoji="1" lang="zh-CN" altLang="en-US" dirty="0">
                <a:latin typeface="Gill Sans MT" panose="020B0502020104020203" pitchFamily="34" charset="0"/>
              </a:rPr>
              <a:t> 中包含了很多相同线程 </a:t>
            </a:r>
            <a:r>
              <a:rPr kumimoji="1" lang="en-US" altLang="zh-CN" dirty="0">
                <a:latin typeface="Gill Sans MT" panose="020B0502020104020203" pitchFamily="34" charset="0"/>
              </a:rPr>
              <a:t>Threads</a:t>
            </a:r>
            <a:r>
              <a:rPr kumimoji="1" lang="zh-CN" altLang="en-US" dirty="0">
                <a:latin typeface="Gill Sans MT" panose="020B0502020104020203" pitchFamily="34" charset="0"/>
              </a:rPr>
              <a:t> 数量的块 </a:t>
            </a:r>
            <a:r>
              <a:rPr kumimoji="1" lang="en-US" altLang="zh-CN" dirty="0">
                <a:latin typeface="Gill Sans MT" panose="020B0502020104020203" pitchFamily="34" charset="0"/>
              </a:rPr>
              <a:t>Blocks</a:t>
            </a:r>
            <a:r>
              <a:rPr kumimoji="1" lang="zh-CN" altLang="en-US" dirty="0">
                <a:latin typeface="Gill Sans MT" panose="020B0502020104020203" pitchFamily="34" charset="0"/>
              </a:rPr>
              <a:t> </a:t>
            </a:r>
            <a:endParaRPr kumimoji="1" lang="en-US" altLang="zh-CN" dirty="0">
              <a:latin typeface="Gill Sans MT" panose="020B0502020104020203" pitchFamily="34" charset="0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FC2DA584-E648-6747-8B37-25A9DCC6622E}"/>
              </a:ext>
            </a:extLst>
          </p:cNvPr>
          <p:cNvSpPr txBox="1">
            <a:spLocks/>
          </p:cNvSpPr>
          <p:nvPr/>
        </p:nvSpPr>
        <p:spPr>
          <a:xfrm>
            <a:off x="6119998" y="4509120"/>
            <a:ext cx="3600400" cy="1431825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zh-CN" altLang="en-US" dirty="0">
                <a:latin typeface="Gill Sans MT" panose="020B0502020104020203" pitchFamily="34" charset="0"/>
              </a:rPr>
              <a:t>块 </a:t>
            </a:r>
            <a:r>
              <a:rPr kumimoji="1" lang="en-US" altLang="zh-CN" dirty="0">
                <a:latin typeface="Gill Sans MT" panose="020B0502020104020203" pitchFamily="34" charset="0"/>
              </a:rPr>
              <a:t>Block</a:t>
            </a:r>
            <a:r>
              <a:rPr kumimoji="1" lang="zh-CN" altLang="en-US" dirty="0">
                <a:latin typeface="Gill Sans MT" panose="020B0502020104020203" pitchFamily="34" charset="0"/>
              </a:rPr>
              <a:t> 中的线程数独立执行</a:t>
            </a:r>
            <a:endParaRPr kumimoji="1" lang="en-US" altLang="zh-CN" dirty="0">
              <a:latin typeface="Gill Sans MT" panose="020B0502020104020203" pitchFamily="34" charset="0"/>
            </a:endParaRPr>
          </a:p>
          <a:p>
            <a:pPr marL="0" indent="0" algn="ctr">
              <a:buNone/>
            </a:pPr>
            <a:r>
              <a:rPr kumimoji="1" lang="zh-CN" altLang="en-US" dirty="0">
                <a:latin typeface="Gill Sans MT" panose="020B0502020104020203" pitchFamily="34" charset="0"/>
              </a:rPr>
              <a:t>可以通过本地数据共享</a:t>
            </a:r>
            <a:endParaRPr kumimoji="1" lang="en-US" altLang="zh-CN" dirty="0">
              <a:latin typeface="Gill Sans MT" panose="020B0502020104020203" pitchFamily="34" charset="0"/>
            </a:endParaRPr>
          </a:p>
          <a:p>
            <a:pPr marL="0" indent="0" algn="ctr">
              <a:buNone/>
            </a:pPr>
            <a:r>
              <a:rPr kumimoji="1" lang="zh-CN" altLang="en-US" dirty="0">
                <a:latin typeface="Gill Sans MT" panose="020B0502020104020203" pitchFamily="34" charset="0"/>
              </a:rPr>
              <a:t>同步交换数据</a:t>
            </a:r>
            <a:endParaRPr kumimoji="1" lang="en-US" altLang="zh-CN" dirty="0">
              <a:latin typeface="Gill Sans MT" panose="020B0502020104020203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FEFFE32-D82A-B646-A444-5838485D378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1048" y="1874017"/>
            <a:ext cx="4178300" cy="736600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11FBEA4C-9F1F-964A-8622-C430B7619371}"/>
              </a:ext>
            </a:extLst>
          </p:cNvPr>
          <p:cNvGrpSpPr/>
          <p:nvPr/>
        </p:nvGrpSpPr>
        <p:grpSpPr>
          <a:xfrm>
            <a:off x="4773998" y="3484488"/>
            <a:ext cx="6292400" cy="736600"/>
            <a:chOff x="4730229" y="3434566"/>
            <a:chExt cx="6292400" cy="73660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60BDD70-8DC4-FD49-8CD2-F3CFE08CE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30229" y="3434566"/>
              <a:ext cx="939800" cy="73660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262B7F4-8229-B649-9743-67C8D875E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68379" y="3434566"/>
              <a:ext cx="939800" cy="73660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5887C80B-E4F3-1747-A7A2-1DCDB2833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06529" y="3434566"/>
              <a:ext cx="939800" cy="736600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269D9844-CF60-D441-8204-9E741E192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44679" y="3434566"/>
              <a:ext cx="939800" cy="73660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3E0646FF-4F3A-9A42-876D-957FF0959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82829" y="3434566"/>
              <a:ext cx="939800" cy="736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7218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09CF140-B4E9-5A48-AEED-30A8C30FB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CUDA</a:t>
            </a:r>
            <a:r>
              <a:rPr lang="zh-CN" altLang="en-US" dirty="0"/>
              <a:t> 编程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20A94D-7C15-FC46-82AE-4CFA23F1BB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与 </a:t>
            </a:r>
            <a:r>
              <a:rPr lang="en-US" altLang="zh-CN" dirty="0"/>
              <a:t>SIMD</a:t>
            </a:r>
            <a:r>
              <a:rPr lang="zh-CN" altLang="en-US" dirty="0"/>
              <a:t> 不同，</a:t>
            </a:r>
            <a:r>
              <a:rPr lang="en-US" altLang="zh-CN" dirty="0"/>
              <a:t>SIMT</a:t>
            </a:r>
            <a:r>
              <a:rPr lang="zh-CN" altLang="en-US" dirty="0"/>
              <a:t>允许程序员为独立、标量线程编写线程级的并行代码，还允许为协同线程编写数据并行代码。为了确保正确性，开发者可忽略 </a:t>
            </a:r>
            <a:r>
              <a:rPr lang="en-US" altLang="zh-CN" dirty="0"/>
              <a:t>SIMT</a:t>
            </a:r>
            <a:r>
              <a:rPr lang="zh-CN" altLang="en-US" dirty="0"/>
              <a:t> 行为，通过维护很少需要使一个 </a:t>
            </a:r>
            <a:r>
              <a:rPr lang="en-US" altLang="zh-CN" dirty="0"/>
              <a:t>warp</a:t>
            </a:r>
            <a:r>
              <a:rPr lang="zh-CN" altLang="en-US" dirty="0"/>
              <a:t> 块内的线程分支的代码，即可获得硬件</a:t>
            </a:r>
            <a:r>
              <a:rPr lang="zh-CN" altLang="en-US"/>
              <a:t>并行带来的实现</a:t>
            </a:r>
            <a:r>
              <a:rPr lang="zh-CN" altLang="en-US" dirty="0"/>
              <a:t>显著的性能提升。</a:t>
            </a:r>
          </a:p>
        </p:txBody>
      </p:sp>
    </p:spTree>
    <p:extLst>
      <p:ext uri="{BB962C8B-B14F-4D97-AF65-F5344CB8AC3E}">
        <p14:creationId xmlns:p14="http://schemas.microsoft.com/office/powerpoint/2010/main" val="1677962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10361030" cy="5232450"/>
          </a:xfrm>
          <a:prstGeom prst="rect">
            <a:avLst/>
          </a:prstGeom>
          <a:noFill/>
        </p:spPr>
        <p:txBody>
          <a:bodyPr numCol="2"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计算体系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深度学习计算模式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计算体系与矩阵运算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芯片基础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通用处理器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CPU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通用图形处理器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GPU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专用处理器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NPU/TPU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GPU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详解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英伟达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GPU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架构发展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Tensor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Core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和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NVLink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国外 </a:t>
            </a: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芯片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特斯拉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DOJO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 系列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谷歌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 系列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国内 </a:t>
            </a: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芯片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壁仞科技芯片架构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寒武纪科技芯片架构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芯片的思考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SIMD&amp;SIMT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与编程体系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芯片的架构思路与思考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394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607252E-A48F-824B-8495-ED7340D33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NVIDIA CUDA</a:t>
            </a:r>
            <a:r>
              <a:rPr lang="zh-CN" altLang="en-US" dirty="0"/>
              <a:t> 实现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C9EF603-101C-9A46-8788-66A6141A1D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一个 </a:t>
            </a:r>
            <a:r>
              <a:rPr lang="en-US" altLang="zh-CN" dirty="0"/>
              <a:t>Block</a:t>
            </a:r>
            <a:r>
              <a:rPr lang="zh-CN" altLang="en-US" dirty="0"/>
              <a:t> 的所有线程执行同一个 </a:t>
            </a:r>
            <a:r>
              <a:rPr lang="en-US" altLang="zh-CN" dirty="0"/>
              <a:t>kernel</a:t>
            </a:r>
            <a:r>
              <a:rPr lang="zh-CN" altLang="en-US" dirty="0"/>
              <a:t> 代码，每一个线程有一个自己的 </a:t>
            </a:r>
            <a:r>
              <a:rPr lang="en-US" altLang="zh-CN" dirty="0"/>
              <a:t>index(</a:t>
            </a:r>
            <a:r>
              <a:rPr lang="en-US" altLang="zh-CN" dirty="0" err="1"/>
              <a:t>threadIdx.x</a:t>
            </a:r>
            <a:r>
              <a:rPr lang="en-US" altLang="zh-CN" dirty="0"/>
              <a:t>)</a:t>
            </a:r>
            <a:r>
              <a:rPr lang="zh-CN" altLang="en-US" dirty="0"/>
              <a:t> 用于计算内存地址和执行控制决策。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3A2A28-180F-9B41-B3E0-34F4F1532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9197" y="2343150"/>
            <a:ext cx="5998368" cy="384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306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607252E-A48F-824B-8495-ED7340D33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NVIDIA CUDA</a:t>
            </a:r>
            <a:r>
              <a:rPr lang="zh-CN" altLang="en-US" dirty="0"/>
              <a:t> 实现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C9EF603-101C-9A46-8788-66A6141A1D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将一个 </a:t>
            </a:r>
            <a:r>
              <a:rPr lang="en-US" altLang="zh-CN" dirty="0"/>
              <a:t>Grid</a:t>
            </a:r>
            <a:r>
              <a:rPr lang="zh-CN" altLang="en-US" dirty="0"/>
              <a:t> 的线程组划分为多个 </a:t>
            </a:r>
            <a:r>
              <a:rPr lang="en-US" altLang="zh-CN" dirty="0"/>
              <a:t>Thread Block</a:t>
            </a:r>
            <a:r>
              <a:rPr lang="zh-CN" altLang="en-US" dirty="0"/>
              <a:t>，线程块就变成了 </a:t>
            </a:r>
            <a:r>
              <a:rPr lang="en-US" altLang="zh-CN" dirty="0"/>
              <a:t>SM</a:t>
            </a:r>
            <a:r>
              <a:rPr lang="zh-CN" altLang="en-US" dirty="0"/>
              <a:t> 的调度单元。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FD5D859-63D1-8C44-A5EF-8229B6CC7F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2328" y="2271294"/>
            <a:ext cx="11352105" cy="370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08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607252E-A48F-824B-8495-ED7340D33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NVIDIA CUDA</a:t>
            </a:r>
            <a:r>
              <a:rPr lang="zh-CN" altLang="en-US" dirty="0"/>
              <a:t> 实现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C9EF603-101C-9A46-8788-66A6141A1D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98882"/>
            <a:ext cx="4288333" cy="5056198"/>
          </a:xfrm>
        </p:spPr>
        <p:txBody>
          <a:bodyPr/>
          <a:lstStyle/>
          <a:p>
            <a:r>
              <a:rPr lang="zh-CN" altLang="en-US" dirty="0"/>
              <a:t>线程以线程块为单位被分配到 </a:t>
            </a:r>
            <a:r>
              <a:rPr lang="en-US" altLang="zh-CN" dirty="0"/>
              <a:t>SM</a:t>
            </a:r>
            <a:r>
              <a:rPr lang="zh-CN" altLang="en-US" dirty="0"/>
              <a:t> 上，</a:t>
            </a:r>
            <a:r>
              <a:rPr lang="en-US" altLang="zh-CN" dirty="0"/>
              <a:t>SM</a:t>
            </a:r>
            <a:r>
              <a:rPr lang="zh-CN" altLang="en-US" dirty="0"/>
              <a:t> 维护线程块和线程 </a:t>
            </a:r>
            <a:r>
              <a:rPr lang="en-US" altLang="zh-CN" dirty="0"/>
              <a:t>ID</a:t>
            </a:r>
            <a:r>
              <a:rPr lang="zh-CN" altLang="en-US" dirty="0"/>
              <a:t>，</a:t>
            </a:r>
            <a:r>
              <a:rPr lang="en-US" altLang="zh-CN" dirty="0"/>
              <a:t>SM</a:t>
            </a:r>
            <a:r>
              <a:rPr lang="zh-CN" altLang="en-US" dirty="0"/>
              <a:t> 管理和调度线程执行。</a:t>
            </a:r>
            <a:endParaRPr lang="en-US" altLang="zh-CN" dirty="0"/>
          </a:p>
          <a:p>
            <a:r>
              <a:rPr lang="zh-CN" altLang="en-US" dirty="0"/>
              <a:t>每个线程块又按照 </a:t>
            </a:r>
            <a:r>
              <a:rPr lang="en-US" altLang="zh-CN" dirty="0"/>
              <a:t>32</a:t>
            </a:r>
            <a:r>
              <a:rPr lang="zh-CN" altLang="en-US" dirty="0"/>
              <a:t> 个线程一个 </a:t>
            </a:r>
            <a:r>
              <a:rPr lang="en-US" altLang="zh-CN" dirty="0"/>
              <a:t>Warp</a:t>
            </a:r>
            <a:r>
              <a:rPr lang="zh-CN" altLang="en-US" dirty="0"/>
              <a:t> 被划分执行，</a:t>
            </a:r>
            <a:r>
              <a:rPr lang="en-US" altLang="zh-CN" dirty="0"/>
              <a:t>Warp</a:t>
            </a:r>
            <a:r>
              <a:rPr lang="zh-CN" altLang="en-US" dirty="0"/>
              <a:t> 是 </a:t>
            </a:r>
            <a:r>
              <a:rPr lang="en-US" altLang="zh-CN" dirty="0"/>
              <a:t>SM</a:t>
            </a:r>
            <a:r>
              <a:rPr lang="zh-CN" altLang="en-US" dirty="0"/>
              <a:t> 的调度单位，</a:t>
            </a:r>
            <a:r>
              <a:rPr lang="en-US" altLang="zh-CN" dirty="0">
                <a:highlight>
                  <a:srgbClr val="C0C0C0"/>
                </a:highlight>
              </a:rPr>
              <a:t>Warp</a:t>
            </a:r>
            <a:r>
              <a:rPr lang="zh-CN" altLang="en-US" dirty="0">
                <a:highlight>
                  <a:srgbClr val="C0C0C0"/>
                </a:highlight>
              </a:rPr>
              <a:t>里的线程执行</a:t>
            </a:r>
            <a:r>
              <a:rPr lang="en-US" altLang="zh-CN" dirty="0">
                <a:highlight>
                  <a:srgbClr val="C0C0C0"/>
                </a:highlight>
              </a:rPr>
              <a:t>SIMD</a:t>
            </a:r>
            <a:r>
              <a:rPr lang="zh-CN" altLang="en-US" dirty="0">
                <a:highlight>
                  <a:srgbClr val="C0C0C0"/>
                </a:highlight>
              </a:rPr>
              <a:t>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398D32-AC28-D44E-9913-05669539D7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6293" y="1268760"/>
            <a:ext cx="6525820" cy="505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03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46B0B198-7AEC-B444-8F6F-38B7FB210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CUDA</a:t>
            </a:r>
            <a:r>
              <a:rPr lang="zh-CN" altLang="en-US" dirty="0"/>
              <a:t> 跟 </a:t>
            </a:r>
            <a:r>
              <a:rPr lang="en-US" altLang="zh-CN" dirty="0"/>
              <a:t>NVIDIA</a:t>
            </a:r>
            <a:r>
              <a:rPr lang="zh-CN" altLang="en-US" dirty="0"/>
              <a:t> 硬件架构</a:t>
            </a:r>
            <a:r>
              <a:rPr lang="zh-CN" altLang="en-US"/>
              <a:t>的关系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73DB86-63CC-8840-9408-B2732EA900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4326737" cy="4994910"/>
          </a:xfrm>
        </p:spPr>
        <p:txBody>
          <a:bodyPr anchor="ctr"/>
          <a:lstStyle/>
          <a:p>
            <a:r>
              <a:rPr kumimoji="1" lang="en-US" altLang="zh-CN" dirty="0"/>
              <a:t>Block</a:t>
            </a:r>
            <a:r>
              <a:rPr kumimoji="1" lang="zh-CN" altLang="en-US" dirty="0"/>
              <a:t> 线程块只在一个 </a:t>
            </a:r>
            <a:r>
              <a:rPr kumimoji="1" lang="en-US" altLang="zh-CN" dirty="0"/>
              <a:t>SM</a:t>
            </a:r>
            <a:r>
              <a:rPr kumimoji="1" lang="zh-CN" altLang="en-US" dirty="0"/>
              <a:t> 上通过  </a:t>
            </a:r>
            <a:r>
              <a:rPr kumimoji="1" lang="en-US" altLang="zh-CN" dirty="0"/>
              <a:t>Wrap</a:t>
            </a:r>
            <a:r>
              <a:rPr kumimoji="1" lang="zh-CN" altLang="en-US" dirty="0"/>
              <a:t> 进行调度。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一旦在 </a:t>
            </a:r>
            <a:r>
              <a:rPr kumimoji="1" lang="en-US" altLang="zh-CN" dirty="0"/>
              <a:t>SM</a:t>
            </a:r>
            <a:r>
              <a:rPr kumimoji="1" lang="zh-CN" altLang="en-US" dirty="0"/>
              <a:t> 上调起了 </a:t>
            </a:r>
            <a:r>
              <a:rPr kumimoji="1" lang="en-US" altLang="zh-CN" dirty="0"/>
              <a:t>Block</a:t>
            </a:r>
            <a:r>
              <a:rPr kumimoji="1" lang="zh-CN" altLang="en-US" dirty="0"/>
              <a:t> 线程块，就会一直保留到执行完 </a:t>
            </a:r>
            <a:r>
              <a:rPr kumimoji="1" lang="en-US" altLang="zh-CN" dirty="0"/>
              <a:t>Kernel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SM</a:t>
            </a:r>
            <a:r>
              <a:rPr kumimoji="1" lang="zh-CN" altLang="en-US" dirty="0"/>
              <a:t> 可以同时保存多个 </a:t>
            </a:r>
            <a:r>
              <a:rPr kumimoji="1" lang="en-US" altLang="zh-CN" dirty="0"/>
              <a:t>Block</a:t>
            </a:r>
            <a:r>
              <a:rPr kumimoji="1" lang="zh-CN" altLang="en-US" dirty="0"/>
              <a:t> 线程块，快间并行的执行。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58D1E04-CD97-FE43-9296-37A09B6DD42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6293" y="1268760"/>
            <a:ext cx="6525820" cy="505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45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>
                <a:latin typeface="Futura Medium" panose="020B0602020204020303" pitchFamily="34" charset="-79"/>
                <a:cs typeface="Futura Medium" panose="020B0602020204020303" pitchFamily="34" charset="-79"/>
              </a:rPr>
              <a:t>4.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编程本质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vs</a:t>
            </a: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硬件执行本质</a:t>
            </a:r>
          </a:p>
        </p:txBody>
      </p:sp>
    </p:spTree>
    <p:extLst>
      <p:ext uri="{BB962C8B-B14F-4D97-AF65-F5344CB8AC3E}">
        <p14:creationId xmlns:p14="http://schemas.microsoft.com/office/powerpoint/2010/main" val="2694541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9CEF341-A009-4040-94C6-2E5C8458E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什么是编程模型？什么是执行模型？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29939B7-772D-AB40-ABA6-64555D7F85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en-US" altLang="zh-CN" sz="2400" dirty="0"/>
              <a:t>Programming Model (Software)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FBAE33FB-CFBE-E94F-8AFC-2A72B897761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algn="ctr"/>
            <a:r>
              <a:rPr lang="en-US" altLang="zh-CN" sz="2400" dirty="0"/>
              <a:t>Execution Model (Hardware)</a:t>
            </a:r>
          </a:p>
          <a:p>
            <a:pPr algn="ctr"/>
            <a:endParaRPr lang="zh-CN" altLang="en-US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E33F5F7-BBC3-F74E-9A05-CC07D04AD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970" y="2537416"/>
            <a:ext cx="4447110" cy="2964740"/>
          </a:xfrm>
          <a:prstGeom prst="roundRect">
            <a:avLst>
              <a:gd name="adj" fmla="val 221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D1BDFC0-BF21-6249-B3C1-58E863B2C9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09473" y="2537416"/>
            <a:ext cx="4320584" cy="296474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44659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10361030" cy="5232450"/>
          </a:xfrm>
          <a:prstGeom prst="rect">
            <a:avLst/>
          </a:prstGeom>
          <a:noFill/>
        </p:spPr>
        <p:txBody>
          <a:bodyPr numCol="1"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CN" sz="3600" b="1" dirty="0">
                <a:solidFill>
                  <a:srgbClr val="595757"/>
                </a:solidFill>
                <a:latin typeface="Gill Sans MT" panose="020B0502020104020203" pitchFamily="34" charset="0"/>
              </a:rPr>
              <a:t>SIMD</a:t>
            </a:r>
            <a:r>
              <a:rPr lang="zh-CN" altLang="en-US" sz="3600" b="1" dirty="0">
                <a:solidFill>
                  <a:srgbClr val="595757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3600" b="1" dirty="0">
                <a:solidFill>
                  <a:srgbClr val="595757"/>
                </a:solidFill>
                <a:latin typeface="Gill Sans MT" panose="020B0502020104020203" pitchFamily="34" charset="0"/>
              </a:rPr>
              <a:t>&amp;</a:t>
            </a:r>
            <a:r>
              <a:rPr lang="zh-CN" altLang="en-US" sz="3600" b="1" dirty="0">
                <a:solidFill>
                  <a:srgbClr val="595757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3600" b="1" dirty="0">
                <a:solidFill>
                  <a:srgbClr val="595757"/>
                </a:solidFill>
                <a:latin typeface="Gill Sans MT" panose="020B0502020104020203" pitchFamily="34" charset="0"/>
              </a:rPr>
              <a:t>SIMT</a:t>
            </a:r>
            <a:r>
              <a:rPr lang="zh-CN" altLang="en-US" sz="3600" b="1" dirty="0">
                <a:solidFill>
                  <a:srgbClr val="595757"/>
                </a:solidFill>
                <a:latin typeface="Gill Sans MT" panose="020B0502020104020203" pitchFamily="34" charset="0"/>
              </a:rPr>
              <a:t> 区别与联系</a:t>
            </a:r>
            <a:endParaRPr lang="en-US" altLang="zh-CN" sz="32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623888" lvl="1" indent="-239713"/>
            <a:r>
              <a:rPr lang="en-US" altLang="zh-CN" sz="3200" dirty="0">
                <a:solidFill>
                  <a:srgbClr val="595757"/>
                </a:solidFill>
                <a:latin typeface="Gill Sans MT" panose="020B0502020104020203" pitchFamily="34" charset="0"/>
              </a:rPr>
              <a:t>SIMD</a:t>
            </a:r>
            <a:r>
              <a:rPr lang="zh-CN" altLang="en-US" sz="3200" dirty="0">
                <a:solidFill>
                  <a:srgbClr val="595757"/>
                </a:solidFill>
                <a:latin typeface="Gill Sans MT" panose="020B0502020104020203" pitchFamily="34" charset="0"/>
              </a:rPr>
              <a:t> 单指令多数据</a:t>
            </a:r>
            <a:endParaRPr lang="en-US" altLang="zh-CN" sz="32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623888" lvl="1" indent="-239713"/>
            <a:r>
              <a:rPr lang="en-US" altLang="zh-CN" sz="3200" dirty="0">
                <a:solidFill>
                  <a:srgbClr val="595757"/>
                </a:solidFill>
                <a:latin typeface="Gill Sans MT" panose="020B0502020104020203" pitchFamily="34" charset="0"/>
              </a:rPr>
              <a:t>SIMT</a:t>
            </a:r>
            <a:r>
              <a:rPr lang="zh-CN" altLang="en-US" sz="3200" dirty="0">
                <a:solidFill>
                  <a:srgbClr val="595757"/>
                </a:solidFill>
                <a:latin typeface="Gill Sans MT" panose="020B0502020104020203" pitchFamily="34" charset="0"/>
              </a:rPr>
              <a:t> 单指令多线程</a:t>
            </a:r>
            <a:endParaRPr lang="en-US" altLang="zh-CN" sz="32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623888" lvl="1" indent="-239713"/>
            <a:r>
              <a:rPr lang="en-US" altLang="zh-CN" sz="3200" dirty="0">
                <a:solidFill>
                  <a:srgbClr val="595757"/>
                </a:solidFill>
                <a:latin typeface="Gill Sans MT" panose="020B0502020104020203" pitchFamily="34" charset="0"/>
              </a:rPr>
              <a:t>NVIDIA</a:t>
            </a:r>
            <a:r>
              <a:rPr lang="zh-CN" altLang="en-US" sz="3200" dirty="0">
                <a:solidFill>
                  <a:srgbClr val="595757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3200" dirty="0">
                <a:solidFill>
                  <a:srgbClr val="595757"/>
                </a:solidFill>
                <a:latin typeface="Gill Sans MT" panose="020B0502020104020203" pitchFamily="34" charset="0"/>
              </a:rPr>
              <a:t>CUDA</a:t>
            </a:r>
            <a:r>
              <a:rPr lang="zh-CN" altLang="en-US" sz="3200" dirty="0">
                <a:solidFill>
                  <a:srgbClr val="595757"/>
                </a:solidFill>
                <a:latin typeface="Gill Sans MT" panose="020B0502020104020203" pitchFamily="34" charset="0"/>
              </a:rPr>
              <a:t>实现</a:t>
            </a:r>
            <a:endParaRPr lang="en-US" altLang="zh-CN" sz="32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956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1.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SIMD</a:t>
            </a: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单指令多数据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433948F-E9AF-4749-B391-55AD409EC55E}"/>
                  </a:ext>
                </a:extLst>
              </p14:cNvPr>
              <p14:cNvContentPartPr/>
              <p14:nvPr/>
            </p14:nvContentPartPr>
            <p14:xfrm>
              <a:off x="5987520" y="2701800"/>
              <a:ext cx="2085840" cy="3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433948F-E9AF-4749-B391-55AD409EC55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71680" y="2638440"/>
                <a:ext cx="21171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1B36D58-EE07-E44D-BA85-9DC0542C12A8}"/>
                  </a:ext>
                </a:extLst>
              </p14:cNvPr>
              <p14:cNvContentPartPr/>
              <p14:nvPr/>
            </p14:nvContentPartPr>
            <p14:xfrm>
              <a:off x="3155040" y="4754520"/>
              <a:ext cx="213840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1B36D58-EE07-E44D-BA85-9DC0542C12A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39200" y="4691160"/>
                <a:ext cx="216972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00C2D117-6231-E241-9B09-AB752BACF725}"/>
                  </a:ext>
                </a:extLst>
              </p14:cNvPr>
              <p14:cNvContentPartPr/>
              <p14:nvPr/>
            </p14:nvContentPartPr>
            <p14:xfrm>
              <a:off x="6409440" y="4651200"/>
              <a:ext cx="3060000" cy="36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00C2D117-6231-E241-9B09-AB752BACF72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3600" y="4587840"/>
                <a:ext cx="3091320" cy="12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992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D186F38-7C1B-5749-A500-1492B18FF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SIMD:</a:t>
            </a:r>
            <a:r>
              <a:rPr lang="zh-CN" altLang="en-US" dirty="0"/>
              <a:t> </a:t>
            </a:r>
            <a:r>
              <a:rPr lang="en-US" altLang="zh-CN" dirty="0"/>
              <a:t>Single Instruction</a:t>
            </a:r>
            <a:r>
              <a:rPr lang="zh-CN" altLang="en-US" dirty="0"/>
              <a:t> </a:t>
            </a:r>
            <a:r>
              <a:rPr lang="en-US" altLang="zh-CN" dirty="0"/>
              <a:t>Multiple Data</a:t>
            </a:r>
            <a:r>
              <a:rPr lang="zh-CN" altLang="en-US" dirty="0"/>
              <a:t> 是什么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A067F25-04ED-2742-A055-4578ACF06D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2068830"/>
          </a:xfrm>
        </p:spPr>
        <p:txBody>
          <a:bodyPr/>
          <a:lstStyle/>
          <a:p>
            <a:r>
              <a:rPr lang="en-US" altLang="zh-CN" dirty="0"/>
              <a:t>SIMD</a:t>
            </a:r>
            <a:r>
              <a:rPr lang="zh-CN" altLang="en-US" dirty="0"/>
              <a:t> 对多个进行同样操作的处理元素同时进行同等的计算操作。利用了数据级别的并行性，而不是并发性；有多个计算，但是只有一个进程在运行。</a:t>
            </a:r>
            <a:endParaRPr lang="en-US" altLang="zh-CN" dirty="0"/>
          </a:p>
          <a:p>
            <a:r>
              <a:rPr lang="en-US" altLang="zh-CN" dirty="0"/>
              <a:t>SIMD</a:t>
            </a:r>
            <a:r>
              <a:rPr lang="zh-CN" altLang="en-US" dirty="0"/>
              <a:t> 允许使用单一命令对多个数据值进行操作。属于提升 </a:t>
            </a:r>
            <a:r>
              <a:rPr lang="en-US" altLang="zh-CN" dirty="0"/>
              <a:t>CPU</a:t>
            </a:r>
            <a:r>
              <a:rPr lang="zh-CN" altLang="en-US" dirty="0"/>
              <a:t> 计算能力数据并行方法。仅需要更宽位的 </a:t>
            </a:r>
            <a:r>
              <a:rPr lang="en-US" altLang="zh-CN" dirty="0"/>
              <a:t>ALU</a:t>
            </a:r>
            <a:r>
              <a:rPr lang="zh-CN" altLang="en-US" dirty="0"/>
              <a:t> 和较小的控制逻辑。</a:t>
            </a: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3BCE5764-5817-2F4C-8B0A-BA7FD357C2AA}"/>
              </a:ext>
            </a:extLst>
          </p:cNvPr>
          <p:cNvSpPr txBox="1">
            <a:spLocks/>
          </p:cNvSpPr>
          <p:nvPr/>
        </p:nvSpPr>
        <p:spPr>
          <a:xfrm>
            <a:off x="586849" y="5139562"/>
            <a:ext cx="10963473" cy="103390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PS</a:t>
            </a:r>
            <a:r>
              <a:rPr lang="zh-CN" altLang="en-US" dirty="0"/>
              <a:t>：</a:t>
            </a:r>
            <a:r>
              <a:rPr lang="en-US" altLang="zh-CN" dirty="0"/>
              <a:t>SIMD</a:t>
            </a:r>
            <a:r>
              <a:rPr lang="zh-CN" altLang="en-US" dirty="0"/>
              <a:t> 仍然是单线程，不是多线程操作，硬件上仅需要一个计算核心，只不过一次操作多个数据，需要与 </a:t>
            </a:r>
            <a:r>
              <a:rPr lang="en-US" altLang="zh-CN" dirty="0"/>
              <a:t>GPU</a:t>
            </a:r>
            <a:r>
              <a:rPr lang="zh-CN" altLang="en-US" dirty="0"/>
              <a:t> 的多线程区分。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250551F-C693-F245-B6A8-AD1FA29856A2}"/>
                  </a:ext>
                </a:extLst>
              </p14:cNvPr>
              <p14:cNvContentPartPr/>
              <p14:nvPr/>
            </p14:nvContentPartPr>
            <p14:xfrm>
              <a:off x="1404000" y="3064320"/>
              <a:ext cx="1451880" cy="720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250551F-C693-F245-B6A8-AD1FA29856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88160" y="3000960"/>
                <a:ext cx="1483200" cy="19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9068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E0843C3-509D-D548-8157-DB46A06A8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SIMD</a:t>
            </a:r>
            <a:r>
              <a:rPr lang="zh-CN" altLang="en-US" dirty="0"/>
              <a:t> 计算本质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2D90286-2E1C-7641-8C49-6D6423E6C7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34047"/>
            <a:ext cx="10963473" cy="1025678"/>
          </a:xfrm>
        </p:spPr>
        <p:txBody>
          <a:bodyPr/>
          <a:lstStyle/>
          <a:p>
            <a:r>
              <a:rPr lang="en-US" altLang="zh-CN" dirty="0"/>
              <a:t>SIMD</a:t>
            </a:r>
            <a:r>
              <a:rPr lang="zh-CN" altLang="en-US" dirty="0"/>
              <a:t> 指在多个数据上并行进行相同操作的硬件部件。例如将两个 </a:t>
            </a:r>
            <a:r>
              <a:rPr lang="en-US" altLang="zh-CN" dirty="0"/>
              <a:t>vector</a:t>
            </a:r>
            <a:r>
              <a:rPr lang="zh-CN" altLang="en-US" dirty="0"/>
              <a:t> 作为操作数，对于两个 </a:t>
            </a:r>
            <a:r>
              <a:rPr lang="en-US" altLang="zh-CN" dirty="0"/>
              <a:t>vector</a:t>
            </a:r>
            <a:r>
              <a:rPr lang="zh-CN" altLang="en-US" dirty="0"/>
              <a:t> 的操作数进行相同操作，下面以 </a:t>
            </a:r>
            <a:r>
              <a:rPr lang="en-US" altLang="zh-CN" dirty="0"/>
              <a:t>vector</a:t>
            </a:r>
            <a:r>
              <a:rPr lang="zh-CN" altLang="en-US" dirty="0"/>
              <a:t> 为</a:t>
            </a:r>
            <a:r>
              <a:rPr lang="en-US" altLang="zh-CN" dirty="0"/>
              <a:t>4</a:t>
            </a:r>
            <a:r>
              <a:rPr lang="zh-CN" altLang="en-US" dirty="0"/>
              <a:t>个元素例：</a:t>
            </a:r>
            <a:br>
              <a:rPr lang="zh-CN" altLang="en-US" dirty="0"/>
            </a:b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D80AA37-7C3C-D540-A935-8C4B70138190}"/>
                  </a:ext>
                </a:extLst>
              </p:cNvPr>
              <p:cNvSpPr txBox="1"/>
              <p:nvPr/>
            </p:nvSpPr>
            <p:spPr>
              <a:xfrm>
                <a:off x="4380540" y="2459420"/>
                <a:ext cx="34496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n-US" altLang="zh-CN" sz="2400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[0:</m:t>
                      </m:r>
                      <m:r>
                        <m:rPr>
                          <m:nor/>
                        </m:rPr>
                        <a:rPr lang="zh-CN" altLang="en-US" sz="2400" b="0" i="0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400" b="0" i="0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nor/>
                        </m:rPr>
                        <a:rPr lang="en-US" altLang="zh-CN" sz="2400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 = </m:t>
                      </m:r>
                      <m:r>
                        <m:rPr>
                          <m:nor/>
                        </m:rPr>
                        <a:rPr lang="en-US" altLang="zh-CN" sz="2400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zh-CN" sz="2400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[0:</m:t>
                      </m:r>
                      <m:r>
                        <m:rPr>
                          <m:nor/>
                        </m:rPr>
                        <a:rPr lang="zh-CN" altLang="en-US" sz="2400" b="0" i="0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400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3] </m:t>
                      </m:r>
                      <m:r>
                        <m:rPr>
                          <m:nor/>
                        </m:rPr>
                        <a:rPr lang="zh-CN" altLang="en-US" sz="240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altLang="zh-CN" sz="2400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400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m:rPr>
                          <m:nor/>
                        </m:rPr>
                        <a:rPr lang="en-US" altLang="zh-CN" sz="2400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[0:</m:t>
                      </m:r>
                      <m:r>
                        <m:rPr>
                          <m:nor/>
                        </m:rPr>
                        <a:rPr lang="zh-CN" altLang="en-US" sz="240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40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nor/>
                        </m:rPr>
                        <a:rPr lang="en-US" altLang="zh-CN" sz="2400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2400" dirty="0">
                  <a:solidFill>
                    <a:srgbClr val="595757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D80AA37-7C3C-D540-A935-8C4B70138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540" y="2459420"/>
                <a:ext cx="3449662" cy="369332"/>
              </a:xfrm>
              <a:prstGeom prst="rect">
                <a:avLst/>
              </a:prstGeom>
              <a:blipFill>
                <a:blip r:embed="rId2"/>
                <a:stretch>
                  <a:fillRect l="-2564" t="-10000" r="-2564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27910AC0-D122-914A-89DA-80C6B69A4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2181" y="3238886"/>
            <a:ext cx="52324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3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6AF5414-4CFF-3241-94F6-40B49D8B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SIMD</a:t>
            </a:r>
            <a:r>
              <a:rPr lang="zh-CN" altLang="en-US" dirty="0"/>
              <a:t> 计算本质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36D945F-791E-5A44-979D-F56EF94905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SIMD</a:t>
            </a:r>
            <a:r>
              <a:rPr lang="zh-CN" altLang="en-US" dirty="0"/>
              <a:t> 实现一次乘法可以完成多个元素的计算。因此这要求硬件上，增加 </a:t>
            </a:r>
            <a:r>
              <a:rPr lang="en-US" altLang="zh-CN" dirty="0"/>
              <a:t>ALU</a:t>
            </a:r>
            <a:r>
              <a:rPr lang="zh-CN" altLang="en-US" dirty="0"/>
              <a:t> 单元的数量，同时也需要增加同一个功能单元的数据通路数量，才能够实现相同时钟周期内提升计算的吞吐量。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DD0B08-0926-4246-B1C4-56BE0E1D2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0727" y="2381688"/>
            <a:ext cx="5395308" cy="39733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0586946-7F51-D947-A9A5-5EED0342886D}"/>
                  </a:ext>
                </a:extLst>
              </p14:cNvPr>
              <p14:cNvContentPartPr/>
              <p14:nvPr/>
            </p14:nvContentPartPr>
            <p14:xfrm>
              <a:off x="5236200" y="3850560"/>
              <a:ext cx="1633320" cy="507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0586946-7F51-D947-A9A5-5EED0342886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20360" y="3787200"/>
                <a:ext cx="1664640" cy="17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7837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005F603-F0E3-2A4D-9238-AFAB558D7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SIMD</a:t>
            </a:r>
            <a:r>
              <a:rPr lang="zh-CN" altLang="en-US" dirty="0"/>
              <a:t> 约束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9EF1912D-764B-3C4C-A399-ADA3DD8BD4E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6" y="1234046"/>
                <a:ext cx="4346950" cy="5065540"/>
              </a:xfrm>
            </p:spPr>
            <p:txBody>
              <a:bodyPr anchor="ctr"/>
              <a:lstStyle/>
              <a:p>
                <a:r>
                  <a:rPr lang="zh-CN" altLang="en-US" b="1" dirty="0"/>
                  <a:t>缺点：</a:t>
                </a:r>
                <a:r>
                  <a:rPr lang="en-US" altLang="zh-CN" dirty="0"/>
                  <a:t>SIMD</a:t>
                </a:r>
                <a:r>
                  <a:rPr lang="zh-CN" altLang="en-US" dirty="0"/>
                  <a:t> 使用独立线程，该线程能同时进行多个数据的计算。由于 </a:t>
                </a:r>
                <a:r>
                  <a:rPr lang="en-US" altLang="zh-CN" dirty="0"/>
                  <a:t>ALU</a:t>
                </a:r>
                <a:r>
                  <a:rPr lang="zh-CN" altLang="en-US" dirty="0"/>
                  <a:t> 宽度限制，其计算要求数据是类型、格式、大小必须严格对齐。</a:t>
                </a:r>
              </a:p>
              <a:p>
                <a:r>
                  <a:rPr lang="zh-CN" altLang="en-US" b="1" dirty="0"/>
                  <a:t>优点：</a:t>
                </a:r>
                <a:r>
                  <a:rPr lang="zh-CN" altLang="en-US" dirty="0"/>
                  <a:t>一定程度提升计算性能，利用内存数据总线宽度多个数据可以同时从内存 </a:t>
                </a:r>
                <a:r>
                  <a:rPr lang="en-US" altLang="zh-CN" dirty="0"/>
                  <a:t>Read/Write</a:t>
                </a:r>
                <a:r>
                  <a:rPr lang="zh-CN" altLang="en-US" dirty="0"/>
                  <a:t>。如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>
                        <a:solidFill>
                          <a:srgbClr val="59575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m:rPr>
                        <m:nor/>
                      </m:rPr>
                      <a:rPr lang="en-US" altLang="zh-CN">
                        <a:solidFill>
                          <a:srgbClr val="59575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[0:</m:t>
                    </m:r>
                    <m:r>
                      <m:rPr>
                        <m:nor/>
                      </m:rPr>
                      <a:rPr lang="zh-CN" altLang="en-US">
                        <a:solidFill>
                          <a:srgbClr val="59575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>
                        <a:solidFill>
                          <a:srgbClr val="59575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3] = </m:t>
                    </m:r>
                    <m:r>
                      <m:rPr>
                        <m:nor/>
                      </m:rPr>
                      <a:rPr lang="en-US" altLang="zh-CN">
                        <a:solidFill>
                          <a:srgbClr val="59575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altLang="zh-CN">
                        <a:solidFill>
                          <a:srgbClr val="59575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[0:</m:t>
                    </m:r>
                    <m:r>
                      <m:rPr>
                        <m:nor/>
                      </m:rPr>
                      <a:rPr lang="zh-CN" altLang="en-US">
                        <a:solidFill>
                          <a:srgbClr val="59575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>
                        <a:solidFill>
                          <a:srgbClr val="59575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3] </m:t>
                    </m:r>
                    <m:r>
                      <m:rPr>
                        <m:nor/>
                      </m:rPr>
                      <a:rPr lang="zh-CN" altLang="en-US">
                        <a:solidFill>
                          <a:srgbClr val="59575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altLang="zh-CN">
                        <a:solidFill>
                          <a:srgbClr val="59575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>
                        <a:solidFill>
                          <a:srgbClr val="59575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m:rPr>
                        <m:nor/>
                      </m:rPr>
                      <a:rPr lang="en-US" altLang="zh-CN">
                        <a:solidFill>
                          <a:srgbClr val="59575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[0:</m:t>
                    </m:r>
                    <m:r>
                      <m:rPr>
                        <m:nor/>
                      </m:rPr>
                      <a:rPr lang="zh-CN" altLang="en-US">
                        <a:solidFill>
                          <a:srgbClr val="59575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>
                        <a:solidFill>
                          <a:srgbClr val="59575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3]</m:t>
                    </m:r>
                  </m:oMath>
                </a14:m>
                <a:r>
                  <a:rPr lang="zh-CN" altLang="en-US" dirty="0">
                    <a:solidFill>
                      <a:srgbClr val="595757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zh-CN" altLang="en-US" dirty="0"/>
                  <a:t>操作使用 </a:t>
                </a:r>
                <a:r>
                  <a:rPr lang="en-US" altLang="zh-CN" dirty="0"/>
                  <a:t>SIMD</a:t>
                </a:r>
                <a:r>
                  <a:rPr lang="zh-CN" altLang="en-US" dirty="0"/>
                  <a:t> 代码为原来的 </a:t>
                </a:r>
                <a:r>
                  <a:rPr lang="en-US" altLang="zh-CN" dirty="0"/>
                  <a:t>1/4</a:t>
                </a:r>
                <a:r>
                  <a:rPr lang="zh-CN" altLang="en-US" dirty="0"/>
                  <a:t>，执行周期也降为 </a:t>
                </a:r>
                <a:r>
                  <a:rPr lang="en-US" altLang="zh-CN" dirty="0"/>
                  <a:t>1/4</a:t>
                </a:r>
                <a:r>
                  <a:rPr lang="zh-CN" altLang="en-US" dirty="0"/>
                  <a:t>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9EF1912D-764B-3C4C-A399-ADA3DD8BD4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6" y="1234046"/>
                <a:ext cx="4346950" cy="5065540"/>
              </a:xfrm>
              <a:blipFill>
                <a:blip r:embed="rId2"/>
                <a:stretch>
                  <a:fillRect l="-875" r="-46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862383DE-D78C-8F47-89BC-4563BBAAB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840" y="1694214"/>
            <a:ext cx="2650422" cy="3938039"/>
          </a:xfrm>
          <a:prstGeom prst="roundRect">
            <a:avLst>
              <a:gd name="adj" fmla="val 698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91CA93F-E8E1-1D46-8C0E-52883B699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8282" y="4211623"/>
            <a:ext cx="2453816" cy="14206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DC4C7CD9-503F-FE4B-B198-F78264475F94}"/>
                  </a:ext>
                </a:extLst>
              </p14:cNvPr>
              <p14:cNvContentPartPr/>
              <p14:nvPr/>
            </p14:nvContentPartPr>
            <p14:xfrm>
              <a:off x="964440" y="793800"/>
              <a:ext cx="1250640" cy="252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DC4C7CD9-503F-FE4B-B198-F78264475F9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8600" y="730440"/>
                <a:ext cx="128196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425B10E4-5B67-8249-B0BB-3CB943C165F7}"/>
                  </a:ext>
                </a:extLst>
              </p14:cNvPr>
              <p14:cNvContentPartPr/>
              <p14:nvPr/>
            </p14:nvContentPartPr>
            <p14:xfrm>
              <a:off x="1937160" y="1701000"/>
              <a:ext cx="1351440" cy="3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425B10E4-5B67-8249-B0BB-3CB943C165F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21320" y="1637640"/>
                <a:ext cx="13827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ACC11733-1A1F-F947-BAD6-C39EC5B15D04}"/>
                  </a:ext>
                </a:extLst>
              </p14:cNvPr>
              <p14:cNvContentPartPr/>
              <p14:nvPr/>
            </p14:nvContentPartPr>
            <p14:xfrm>
              <a:off x="6122520" y="2612520"/>
              <a:ext cx="318600" cy="36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ACC11733-1A1F-F947-BAD6-C39EC5B15D0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06680" y="2549160"/>
                <a:ext cx="34992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D8802F2C-7B81-0843-A87E-BBBB4A52E70C}"/>
                  </a:ext>
                </a:extLst>
              </p14:cNvPr>
              <p14:cNvContentPartPr/>
              <p14:nvPr/>
            </p14:nvContentPartPr>
            <p14:xfrm>
              <a:off x="6115320" y="3499920"/>
              <a:ext cx="146880" cy="252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D8802F2C-7B81-0843-A87E-BBBB4A52E70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99480" y="3436560"/>
                <a:ext cx="17820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A46CB2CF-9F12-AD43-8135-459840481B04}"/>
                  </a:ext>
                </a:extLst>
              </p14:cNvPr>
              <p14:cNvContentPartPr/>
              <p14:nvPr/>
            </p14:nvContentPartPr>
            <p14:xfrm>
              <a:off x="6112080" y="4482360"/>
              <a:ext cx="50760" cy="252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A46CB2CF-9F12-AD43-8135-459840481B0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96240" y="4419000"/>
                <a:ext cx="8208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33D5C17E-10EF-734C-B544-4B36465D35D0}"/>
                  </a:ext>
                </a:extLst>
              </p14:cNvPr>
              <p14:cNvContentPartPr/>
              <p14:nvPr/>
            </p14:nvContentPartPr>
            <p14:xfrm>
              <a:off x="6154200" y="5522400"/>
              <a:ext cx="119880" cy="252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33D5C17E-10EF-734C-B544-4B36465D35D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138360" y="5459040"/>
                <a:ext cx="15120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6F6C759C-E2E1-6D41-B764-4A228422017D}"/>
                  </a:ext>
                </a:extLst>
              </p14:cNvPr>
              <p14:cNvContentPartPr/>
              <p14:nvPr/>
            </p14:nvContentPartPr>
            <p14:xfrm>
              <a:off x="9533880" y="5275080"/>
              <a:ext cx="157680" cy="36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6F6C759C-E2E1-6D41-B764-4A228422017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518040" y="5211720"/>
                <a:ext cx="1890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8483ED43-E86F-5A43-BD4A-B82CA44806CF}"/>
                  </a:ext>
                </a:extLst>
              </p14:cNvPr>
              <p14:cNvContentPartPr/>
              <p14:nvPr/>
            </p14:nvContentPartPr>
            <p14:xfrm>
              <a:off x="10881000" y="5065920"/>
              <a:ext cx="160200" cy="1008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8483ED43-E86F-5A43-BD4A-B82CA44806C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865160" y="5002560"/>
                <a:ext cx="19152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D74108D3-CBF7-DA4F-87A5-59A8C438B96B}"/>
                  </a:ext>
                </a:extLst>
              </p14:cNvPr>
              <p14:cNvContentPartPr/>
              <p14:nvPr/>
            </p14:nvContentPartPr>
            <p14:xfrm>
              <a:off x="10887840" y="4798440"/>
              <a:ext cx="110880" cy="36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D74108D3-CBF7-DA4F-87A5-59A8C438B96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872000" y="4735080"/>
                <a:ext cx="1422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BB959083-547A-9D45-AEB0-7C05BA4E6862}"/>
                  </a:ext>
                </a:extLst>
              </p14:cNvPr>
              <p14:cNvContentPartPr/>
              <p14:nvPr/>
            </p14:nvContentPartPr>
            <p14:xfrm>
              <a:off x="10883880" y="4550040"/>
              <a:ext cx="147960" cy="36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BB959083-547A-9D45-AEB0-7C05BA4E686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868040" y="4486680"/>
                <a:ext cx="179280" cy="12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0942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2075B531-ED2F-E949-93A1-55C18FB2B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SIMD</a:t>
            </a:r>
            <a:r>
              <a:rPr lang="zh-CN" altLang="en-US" dirty="0"/>
              <a:t> </a:t>
            </a:r>
            <a:r>
              <a:rPr lang="en-US" altLang="zh-CN" dirty="0"/>
              <a:t>DEMO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B5B8D6D-2EE6-FE4D-9CFF-E088FC2E40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1551196"/>
          </a:xfrm>
        </p:spPr>
        <p:txBody>
          <a:bodyPr/>
          <a:lstStyle/>
          <a:p>
            <a:r>
              <a:rPr lang="en-US" altLang="zh-CN" dirty="0"/>
              <a:t>Intel</a:t>
            </a:r>
            <a:r>
              <a:rPr lang="zh-CN" altLang="en-US" dirty="0"/>
              <a:t>从</a:t>
            </a:r>
            <a:r>
              <a:rPr lang="en-US" altLang="zh-CN" dirty="0"/>
              <a:t>MMX</a:t>
            </a:r>
            <a:r>
              <a:rPr lang="zh-CN" altLang="en-US" dirty="0"/>
              <a:t>开始支持</a:t>
            </a:r>
            <a:r>
              <a:rPr lang="en-US" altLang="zh-CN" dirty="0"/>
              <a:t>SIMD</a:t>
            </a:r>
            <a:r>
              <a:rPr lang="zh-CN" altLang="en-US" dirty="0"/>
              <a:t>，</a:t>
            </a:r>
            <a:r>
              <a:rPr lang="en-US" altLang="zh-CN" dirty="0"/>
              <a:t>ARM</a:t>
            </a:r>
            <a:r>
              <a:rPr lang="zh-CN" altLang="en-US" dirty="0"/>
              <a:t>通过</a:t>
            </a:r>
            <a:r>
              <a:rPr lang="en-US" altLang="zh-CN" dirty="0"/>
              <a:t>NEON</a:t>
            </a:r>
            <a:r>
              <a:rPr lang="zh-CN" altLang="en-US" dirty="0"/>
              <a:t>将</a:t>
            </a:r>
            <a:r>
              <a:rPr lang="en-US" altLang="zh-CN" dirty="0"/>
              <a:t>SIMD</a:t>
            </a:r>
            <a:r>
              <a:rPr lang="zh-CN" altLang="en-US" dirty="0"/>
              <a:t>扩展引入</a:t>
            </a:r>
            <a:r>
              <a:rPr lang="en-US" altLang="zh-CN" dirty="0"/>
              <a:t>ARM-Cortex</a:t>
            </a:r>
            <a:r>
              <a:rPr lang="zh-CN" altLang="en-US" dirty="0"/>
              <a:t>架构。</a:t>
            </a:r>
            <a:r>
              <a:rPr lang="en-US" altLang="zh-CN" dirty="0"/>
              <a:t>NEON SIMD</a:t>
            </a:r>
            <a:r>
              <a:rPr lang="zh-CN" altLang="en-US" dirty="0"/>
              <a:t> 单元 </a:t>
            </a:r>
            <a:r>
              <a:rPr lang="en-US" altLang="zh-CN" dirty="0"/>
              <a:t>128-bit</a:t>
            </a:r>
            <a:r>
              <a:rPr lang="zh-CN" altLang="en-US" dirty="0"/>
              <a:t> 宽，包含 </a:t>
            </a:r>
            <a:r>
              <a:rPr lang="en-US" altLang="zh-CN" dirty="0"/>
              <a:t>16</a:t>
            </a:r>
            <a:r>
              <a:rPr lang="zh-CN" altLang="en-US" dirty="0"/>
              <a:t> 个 </a:t>
            </a:r>
            <a:r>
              <a:rPr lang="en-US" altLang="zh-CN" dirty="0"/>
              <a:t>128-bit</a:t>
            </a:r>
            <a:r>
              <a:rPr lang="zh-CN" altLang="en-US" dirty="0"/>
              <a:t> 寄存器，能够被用来当做</a:t>
            </a:r>
            <a:r>
              <a:rPr lang="en-US" altLang="zh-CN" dirty="0"/>
              <a:t>32</a:t>
            </a:r>
            <a:r>
              <a:rPr lang="zh-CN" altLang="en-US" dirty="0"/>
              <a:t>个</a:t>
            </a:r>
            <a:r>
              <a:rPr lang="en-US" altLang="zh-CN" dirty="0"/>
              <a:t>64-bit</a:t>
            </a:r>
            <a:r>
              <a:rPr lang="zh-CN" altLang="en-US" dirty="0"/>
              <a:t>寄存器。这些寄存器能被当做是同等数据类型的</a:t>
            </a:r>
            <a:r>
              <a:rPr lang="en-US" altLang="zh-CN" dirty="0"/>
              <a:t>vector</a:t>
            </a:r>
            <a:r>
              <a:rPr lang="zh-CN" altLang="en-US" dirty="0"/>
              <a:t>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D0B749F-5CE3-E649-9926-991A4A2A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804" y="2957226"/>
            <a:ext cx="9875153" cy="3342360"/>
          </a:xfrm>
          <a:prstGeom prst="roundRect">
            <a:avLst>
              <a:gd name="adj" fmla="val 368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3DB41A6-6B51-DC42-ADF0-AD1815C26E77}"/>
                  </a:ext>
                </a:extLst>
              </p14:cNvPr>
              <p14:cNvContentPartPr/>
              <p14:nvPr/>
            </p14:nvContentPartPr>
            <p14:xfrm>
              <a:off x="2348280" y="2661120"/>
              <a:ext cx="1489320" cy="201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3DB41A6-6B51-DC42-ADF0-AD1815C26E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32440" y="2597760"/>
                <a:ext cx="1520640" cy="14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7974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19361</TotalTime>
  <Words>1324</Words>
  <Application>Microsoft Macintosh PowerPoint</Application>
  <PresentationFormat>自定义</PresentationFormat>
  <Paragraphs>95</Paragraphs>
  <Slides>26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26</vt:i4>
      </vt:variant>
    </vt:vector>
  </HeadingPairs>
  <TitlesOfParts>
    <vt:vector size="42" baseType="lpstr">
      <vt:lpstr>微软雅黑</vt:lpstr>
      <vt:lpstr>微软雅黑</vt:lpstr>
      <vt:lpstr>ACGN-MiaoGB-Flash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PowerPoint 演示文稿</vt:lpstr>
      <vt:lpstr>PowerPoint 演示文稿</vt:lpstr>
      <vt:lpstr>SIMD: Single Instruction Multiple Data 是什么</vt:lpstr>
      <vt:lpstr>SIMD 计算本质</vt:lpstr>
      <vt:lpstr>SIMD 计算本质</vt:lpstr>
      <vt:lpstr>SIMD 约束 </vt:lpstr>
      <vt:lpstr>SIMD DEMO</vt:lpstr>
      <vt:lpstr>PowerPoint 演示文稿</vt:lpstr>
      <vt:lpstr>SIMT: Single Instruction Multiple Threads</vt:lpstr>
      <vt:lpstr>SIMT 计算本质</vt:lpstr>
      <vt:lpstr>SIMT 硬件结构</vt:lpstr>
      <vt:lpstr>SIMT 硬件核心流水</vt:lpstr>
      <vt:lpstr>SIMT 硬件核心流水</vt:lpstr>
      <vt:lpstr>SIMD 和 SIMT 总结</vt:lpstr>
      <vt:lpstr>PowerPoint 演示文稿</vt:lpstr>
      <vt:lpstr>线程分层执行</vt:lpstr>
      <vt:lpstr>CUDA 编程</vt:lpstr>
      <vt:lpstr>NVIDIA CUDA 实现</vt:lpstr>
      <vt:lpstr>NVIDIA CUDA 实现</vt:lpstr>
      <vt:lpstr>NVIDIA CUDA 实现</vt:lpstr>
      <vt:lpstr>CUDA 跟 NVIDIA 硬件架构的关系</vt:lpstr>
      <vt:lpstr>PowerPoint 演示文稿</vt:lpstr>
      <vt:lpstr>什么是编程模型？什么是执行模型？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6023</cp:revision>
  <dcterms:created xsi:type="dcterms:W3CDTF">2020-08-28T08:44:19Z</dcterms:created>
  <dcterms:modified xsi:type="dcterms:W3CDTF">2023-08-30T00:10:10Z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